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80" r:id="rId5"/>
    <p:sldId id="278" r:id="rId6"/>
    <p:sldId id="262" r:id="rId7"/>
    <p:sldId id="260" r:id="rId8"/>
    <p:sldId id="261" r:id="rId9"/>
    <p:sldId id="267" r:id="rId10"/>
    <p:sldId id="273" r:id="rId11"/>
    <p:sldId id="286" r:id="rId12"/>
    <p:sldId id="279" r:id="rId13"/>
    <p:sldId id="287" r:id="rId14"/>
    <p:sldId id="284" r:id="rId15"/>
    <p:sldId id="285" r:id="rId16"/>
    <p:sldId id="275" r:id="rId17"/>
    <p:sldId id="264" r:id="rId18"/>
    <p:sldId id="288" r:id="rId19"/>
    <p:sldId id="281" r:id="rId20"/>
    <p:sldId id="277"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Lacal" initials="ML" lastIdx="1" clrIdx="0">
    <p:extLst>
      <p:ext uri="{19B8F6BF-5375-455C-9EA6-DF929625EA0E}">
        <p15:presenceInfo xmlns:p15="http://schemas.microsoft.com/office/powerpoint/2012/main" userId="ac7f86a23180fc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4" d="100"/>
          <a:sy n="104" d="100"/>
        </p:scale>
        <p:origin x="7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19/07/2021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19/07/2021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19/07/2021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19/07/2021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19/07/2021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19/07/2021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19/07/2021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19/07/2021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19/07/2021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19/07/2021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19/07/2021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19/07/2021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19/07/2021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SSEGISandData/COVID-19/tree/master/csse_covid_19_data/csse_covid_19_time_series" TargetMode="External"/><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png"/><Relationship Id="rId10" Type="http://schemas.openxmlformats.org/officeDocument/2006/relationships/image" Target="../media/image11.png"/><Relationship Id="rId9" Type="http://schemas.openxmlformats.org/officeDocument/2006/relationships/image" Target="../media/image10.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29.png"/><Relationship Id="rId7" Type="http://schemas.openxmlformats.org/officeDocument/2006/relationships/image" Target="../media/image27.png"/><Relationship Id="rId12" Type="http://schemas.openxmlformats.org/officeDocument/2006/relationships/image" Target="../media/image23.png"/><Relationship Id="rId17" Type="http://schemas.openxmlformats.org/officeDocument/2006/relationships/image" Target="../media/image25.png"/><Relationship Id="rId16" Type="http://schemas.openxmlformats.org/officeDocument/2006/relationships/image" Target="../media/image26.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15" Type="http://schemas.openxmlformats.org/officeDocument/2006/relationships/image" Target="../media/image24.png"/><Relationship Id="rId10" Type="http://schemas.openxmlformats.org/officeDocument/2006/relationships/image" Target="../media/image31.png"/><Relationship Id="rId19" Type="http://schemas.openxmlformats.org/officeDocument/2006/relationships/image" Target="../media/image33.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a:latin typeface="Times New Roman" panose="02020603050405020304" pitchFamily="18" charset="0"/>
                <a:cs typeface="Times New Roman" panose="02020603050405020304" pitchFamily="18" charset="0"/>
              </a:rPr>
              <a:t>epidemic is still 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a:t>
            </a:r>
          </a:p>
        </p:txBody>
      </p:sp>
      <p:pic>
        <p:nvPicPr>
          <p:cNvPr id="3" name="Immagine 2">
            <a:extLst>
              <a:ext uri="{FF2B5EF4-FFF2-40B4-BE49-F238E27FC236}">
                <a16:creationId xmlns:a16="http://schemas.microsoft.com/office/drawing/2014/main" id="{390CC037-9F62-40B2-83B1-9F88393FF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00" y="873848"/>
            <a:ext cx="5670000" cy="5670000"/>
          </a:xfrm>
          <a:prstGeom prst="rect">
            <a:avLst/>
          </a:prstGeom>
        </p:spPr>
      </p:pic>
      <mc:AlternateContent xmlns:mc="http://schemas.openxmlformats.org/markup-compatibility/2006" xmlns:a14="http://schemas.microsoft.com/office/drawing/2010/main">
        <mc:Choice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99521309"/>
                  </p:ext>
                </p:extLst>
              </p:nvPr>
            </p:nvGraphicFramePr>
            <p:xfrm>
              <a:off x="7542398" y="303838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027</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0493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0008</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r>
                                  <m:rPr>
                                    <m:nor/>
                                  </m:rP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99521309"/>
                  </p:ext>
                </p:extLst>
              </p:nvPr>
            </p:nvGraphicFramePr>
            <p:xfrm>
              <a:off x="7542398" y="303838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1639" r="-61333" b="-700000"/>
                          </a:stretch>
                        </a:blipFill>
                      </a:tcPr>
                    </a:tc>
                    <a:tc>
                      <a:txBody>
                        <a:bodyPr/>
                        <a:lstStyle/>
                        <a:p>
                          <a:endParaRPr lang="en-US"/>
                        </a:p>
                      </a:txBody>
                      <a:tcPr>
                        <a:blipFill>
                          <a:blip r:embed="rId3"/>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1639" r="-201667" b="-600000"/>
                          </a:stretch>
                        </a:blipFill>
                      </a:tcPr>
                    </a:tc>
                    <a:tc>
                      <a:txBody>
                        <a:bodyPr/>
                        <a:lstStyle/>
                        <a:p>
                          <a:endParaRPr lang="en-US"/>
                        </a:p>
                      </a:txBody>
                      <a:tcPr>
                        <a:blipFill>
                          <a:blip r:embed="rId3"/>
                          <a:stretch>
                            <a:fillRect l="-80444" t="-201639" r="-61333" b="-600000"/>
                          </a:stretch>
                        </a:blipFill>
                      </a:tcPr>
                    </a:tc>
                    <a:tc>
                      <a:txBody>
                        <a:bodyPr/>
                        <a:lstStyle/>
                        <a:p>
                          <a:endParaRPr lang="en-US"/>
                        </a:p>
                      </a:txBody>
                      <a:tcPr>
                        <a:blipFill>
                          <a:blip r:embed="rId3"/>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5897" r="-201667" b="-369231"/>
                          </a:stretch>
                        </a:blipFill>
                      </a:tcPr>
                    </a:tc>
                    <a:tc>
                      <a:txBody>
                        <a:bodyPr/>
                        <a:lstStyle/>
                        <a:p>
                          <a:endParaRPr lang="en-US"/>
                        </a:p>
                      </a:txBody>
                      <a:tcPr>
                        <a:blipFill>
                          <a:blip r:embed="rId3"/>
                          <a:stretch>
                            <a:fillRect l="-80444" t="-235897" r="-61333" b="-369231"/>
                          </a:stretch>
                        </a:blipFill>
                      </a:tcPr>
                    </a:tc>
                    <a:tc>
                      <a:txBody>
                        <a:bodyPr/>
                        <a:lstStyle/>
                        <a:p>
                          <a:endParaRPr lang="en-US"/>
                        </a:p>
                      </a:txBody>
                      <a:tcPr>
                        <a:blipFill>
                          <a:blip r:embed="rId3"/>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0260" r="-61333" b="-274026"/>
                          </a:stretch>
                        </a:blipFill>
                      </a:tcPr>
                    </a:tc>
                    <a:tc>
                      <a:txBody>
                        <a:bodyPr/>
                        <a:lstStyle/>
                        <a:p>
                          <a:endParaRPr lang="en-US"/>
                        </a:p>
                      </a:txBody>
                      <a:tcPr>
                        <a:blipFill>
                          <a:blip r:embed="rId3"/>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4615" r="-61333" b="-170513"/>
                          </a:stretch>
                        </a:blipFill>
                      </a:tcPr>
                    </a:tc>
                    <a:tc>
                      <a:txBody>
                        <a:bodyPr/>
                        <a:lstStyle/>
                        <a:p>
                          <a:endParaRPr lang="en-US"/>
                        </a:p>
                      </a:txBody>
                      <a:tcPr>
                        <a:blipFill>
                          <a:blip r:embed="rId3"/>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5714" r="-201667" b="-90000"/>
                          </a:stretch>
                        </a:blipFill>
                      </a:tcPr>
                    </a:tc>
                    <a:tc>
                      <a:txBody>
                        <a:bodyPr/>
                        <a:lstStyle/>
                        <a:p>
                          <a:endParaRPr lang="en-US"/>
                        </a:p>
                      </a:txBody>
                      <a:tcPr>
                        <a:blipFill>
                          <a:blip r:embed="rId3"/>
                          <a:stretch>
                            <a:fillRect l="-80444" t="-595714" r="-61333" b="-90000"/>
                          </a:stretch>
                        </a:blipFill>
                      </a:tcPr>
                    </a:tc>
                    <a:tc>
                      <a:txBody>
                        <a:bodyPr/>
                        <a:lstStyle/>
                        <a:p>
                          <a:endParaRPr lang="en-US"/>
                        </a:p>
                      </a:txBody>
                      <a:tcPr>
                        <a:blipFill>
                          <a:blip r:embed="rId3"/>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798361" r="-201667" b="-3279"/>
                          </a:stretch>
                        </a:blipFill>
                      </a:tcPr>
                    </a:tc>
                    <a:tc>
                      <a:txBody>
                        <a:bodyPr/>
                        <a:lstStyle/>
                        <a:p>
                          <a:endParaRPr lang="en-US"/>
                        </a:p>
                      </a:txBody>
                      <a:tcPr>
                        <a:blipFill>
                          <a:blip r:embed="rId3"/>
                          <a:stretch>
                            <a:fillRect l="-80444" t="-798361" r="-61333" b="-3279"/>
                          </a:stretch>
                        </a:blipFill>
                      </a:tcPr>
                    </a:tc>
                    <a:tc>
                      <a:txBody>
                        <a:bodyPr/>
                        <a:lstStyle/>
                        <a:p>
                          <a:endParaRPr lang="en-US"/>
                        </a:p>
                      </a:txBody>
                      <a:tcPr>
                        <a:blipFill>
                          <a:blip r:embed="rId3"/>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87857"/>
                <a:ext cx="5711879"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3 minutes</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87857"/>
                <a:ext cx="5711879" cy="2037481"/>
              </a:xfrm>
              <a:prstGeom prst="rect">
                <a:avLst/>
              </a:prstGeom>
              <a:blipFill>
                <a:blip r:embed="rId4"/>
                <a:stretch>
                  <a:fillRect l="-320" t="-599" b="-2096"/>
                </a:stretch>
              </a:blipFill>
            </p:spPr>
            <p:txBody>
              <a:bodyPr/>
              <a:lstStyle/>
              <a:p>
                <a:r>
                  <a:rPr lang="en-GB">
                    <a:noFill/>
                  </a:rPr>
                  <a:t> </a:t>
                </a:r>
              </a:p>
            </p:txBody>
          </p:sp>
        </mc:Fallback>
      </mc:AlternateContent>
    </p:spTree>
    <p:extLst>
      <p:ext uri="{BB962C8B-B14F-4D97-AF65-F5344CB8AC3E}">
        <p14:creationId xmlns:p14="http://schemas.microsoft.com/office/powerpoint/2010/main" val="3651692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a:t>
            </a:r>
          </a:p>
        </p:txBody>
      </p:sp>
      <p:sp>
        <p:nvSpPr>
          <p:cNvPr id="8" name="CasellaDiTesto 7">
            <a:extLst>
              <a:ext uri="{FF2B5EF4-FFF2-40B4-BE49-F238E27FC236}">
                <a16:creationId xmlns:a16="http://schemas.microsoft.com/office/drawing/2014/main" id="{34AF25D4-EB90-4837-A43F-559FC1D5A481}"/>
              </a:ext>
            </a:extLst>
          </p:cNvPr>
          <p:cNvSpPr txBox="1"/>
          <p:nvPr/>
        </p:nvSpPr>
        <p:spPr>
          <a:xfrm>
            <a:off x="4417146" y="4198025"/>
            <a:ext cx="2952319" cy="307777"/>
          </a:xfrm>
          <a:prstGeom prst="rect">
            <a:avLst/>
          </a:prstGeom>
          <a:noFill/>
        </p:spPr>
        <p:txBody>
          <a:bodyPr wrap="square">
            <a:spAutoFit/>
          </a:bodyPr>
          <a:lstStyle/>
          <a:p>
            <a:r>
              <a:rPr lang="it-IT" sz="1400" dirty="0">
                <a:latin typeface="Times New Roman" panose="02020603050405020304" pitchFamily="18" charset="0"/>
                <a:cs typeface="Times New Roman" panose="02020603050405020304" pitchFamily="18" charset="0"/>
              </a:rPr>
              <a:t>10/11/2020</a:t>
            </a:r>
            <a:endParaRPr lang="en-GB" sz="1400" dirty="0">
              <a:latin typeface="Times New Roman" panose="02020603050405020304" pitchFamily="18" charset="0"/>
              <a:cs typeface="Times New Roman" panose="02020603050405020304" pitchFamily="18" charset="0"/>
            </a:endParaRPr>
          </a:p>
        </p:txBody>
      </p:sp>
      <p:pic>
        <p:nvPicPr>
          <p:cNvPr id="3" name="Immagine 2">
            <a:extLst>
              <a:ext uri="{FF2B5EF4-FFF2-40B4-BE49-F238E27FC236}">
                <a16:creationId xmlns:a16="http://schemas.microsoft.com/office/drawing/2014/main" id="{50F28571-8963-4A6B-8450-7CCEC5756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4" y="3429000"/>
            <a:ext cx="6285600" cy="3142800"/>
          </a:xfrm>
          <a:prstGeom prst="rect">
            <a:avLst/>
          </a:prstGeom>
        </p:spPr>
      </p:pic>
      <p:pic>
        <p:nvPicPr>
          <p:cNvPr id="6" name="Immagine 5">
            <a:extLst>
              <a:ext uri="{FF2B5EF4-FFF2-40B4-BE49-F238E27FC236}">
                <a16:creationId xmlns:a16="http://schemas.microsoft.com/office/drawing/2014/main" id="{7F1570B0-60F7-40DD-88C6-4856AF010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04" y="564919"/>
            <a:ext cx="6213600" cy="3106800"/>
          </a:xfrm>
          <a:prstGeom prst="rect">
            <a:avLst/>
          </a:prstGeom>
        </p:spPr>
      </p:pic>
      <p:pic>
        <p:nvPicPr>
          <p:cNvPr id="7" name="Immagine 6">
            <a:extLst>
              <a:ext uri="{FF2B5EF4-FFF2-40B4-BE49-F238E27FC236}">
                <a16:creationId xmlns:a16="http://schemas.microsoft.com/office/drawing/2014/main" id="{C9E651C6-190F-4195-AA00-39A781DC3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9596" y="564919"/>
            <a:ext cx="6213600" cy="3106800"/>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45DAA570-2F2C-4047-A138-C7CB5E284082}"/>
                  </a:ext>
                </a:extLst>
              </p:cNvPr>
              <p:cNvSpPr txBox="1"/>
              <p:nvPr/>
            </p:nvSpPr>
            <p:spPr>
              <a:xfrm>
                <a:off x="6096000" y="3717669"/>
                <a:ext cx="5449875" cy="864147"/>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times until the number of confirmed cases falls below 1200 for the first time. With about 2 cases for </a:t>
                </a:r>
                <a14:m>
                  <m:oMath xmlns:m="http://schemas.openxmlformats.org/officeDocument/2006/math">
                    <m:sSup>
                      <m:sSupPr>
                        <m:ctrlPr>
                          <a:rPr lang="it-IT" sz="1400" b="0" i="1" noProof="1" smtClean="0">
                            <a:latin typeface="Cambria Math" panose="02040503050406030204" pitchFamily="18" charset="0"/>
                            <a:cs typeface="Times New Roman" panose="02020603050405020304" pitchFamily="18" charset="0"/>
                          </a:rPr>
                        </m:ctrlPr>
                      </m:sSupPr>
                      <m:e>
                        <m:r>
                          <a:rPr lang="it-IT" sz="1400" b="0" i="1" noProof="1" smtClean="0">
                            <a:latin typeface="Cambria Math" panose="02040503050406030204" pitchFamily="18" charset="0"/>
                            <a:cs typeface="Times New Roman" panose="02020603050405020304" pitchFamily="18" charset="0"/>
                          </a:rPr>
                          <m:t>10</m:t>
                        </m:r>
                      </m:e>
                      <m:sup>
                        <m:r>
                          <a:rPr lang="it-IT" sz="1400" b="0" i="1" noProof="1" smtClean="0">
                            <a:latin typeface="Cambria Math" panose="02040503050406030204" pitchFamily="18" charset="0"/>
                            <a:cs typeface="Times New Roman" panose="02020603050405020304" pitchFamily="18" charset="0"/>
                          </a:rPr>
                          <m:t>5</m:t>
                        </m:r>
                      </m:sup>
                    </m:sSup>
                  </m:oMath>
                </a14:m>
                <a:r>
                  <a:rPr lang="en-GB" sz="1400" noProof="1">
                    <a:latin typeface="Times New Roman" panose="02020603050405020304" pitchFamily="18" charset="0"/>
                    <a:cs typeface="Times New Roman" panose="02020603050405020304" pitchFamily="18" charset="0"/>
                  </a:rPr>
                  <a:t>inhabitants, this threshold can define the end of the epidemic. The distribution span about three months, centered around the first half of October 2020.</a:t>
                </a:r>
              </a:p>
            </p:txBody>
          </p:sp>
        </mc:Choice>
        <mc:Fallback xmlns="">
          <p:sp>
            <p:nvSpPr>
              <p:cNvPr id="9" name="CasellaDiTesto 8">
                <a:extLst>
                  <a:ext uri="{FF2B5EF4-FFF2-40B4-BE49-F238E27FC236}">
                    <a16:creationId xmlns:a16="http://schemas.microsoft.com/office/drawing/2014/main" id="{45DAA570-2F2C-4047-A138-C7CB5E284082}"/>
                  </a:ext>
                </a:extLst>
              </p:cNvPr>
              <p:cNvSpPr txBox="1">
                <a:spLocks noRot="1" noChangeAspect="1" noMove="1" noResize="1" noEditPoints="1" noAdjustHandles="1" noChangeArrowheads="1" noChangeShapeType="1" noTextEdit="1"/>
              </p:cNvSpPr>
              <p:nvPr/>
            </p:nvSpPr>
            <p:spPr>
              <a:xfrm>
                <a:off x="6096000" y="3717669"/>
                <a:ext cx="5449875" cy="864147"/>
              </a:xfrm>
              <a:prstGeom prst="rect">
                <a:avLst/>
              </a:prstGeom>
              <a:blipFill>
                <a:blip r:embed="rId5"/>
                <a:stretch>
                  <a:fillRect l="-2013" t="-6338" r="-447" b="-11972"/>
                </a:stretch>
              </a:blipFill>
            </p:spPr>
            <p:txBody>
              <a:bodyPr/>
              <a:lstStyle/>
              <a:p>
                <a:r>
                  <a:rPr lang="en-GB">
                    <a:noFill/>
                  </a:rPr>
                  <a:t> </a:t>
                </a:r>
              </a:p>
            </p:txBody>
          </p:sp>
        </mc:Fallback>
      </mc:AlternateContent>
    </p:spTree>
    <p:extLst>
      <p:ext uri="{BB962C8B-B14F-4D97-AF65-F5344CB8AC3E}">
        <p14:creationId xmlns:p14="http://schemas.microsoft.com/office/powerpoint/2010/main" val="58314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first wave on other countries</a:t>
            </a:r>
          </a:p>
        </p:txBody>
      </p:sp>
    </p:spTree>
    <p:extLst>
      <p:ext uri="{BB962C8B-B14F-4D97-AF65-F5344CB8AC3E}">
        <p14:creationId xmlns:p14="http://schemas.microsoft.com/office/powerpoint/2010/main" val="160802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2871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903302" y="920621"/>
            <a:ext cx="6008839" cy="5016758"/>
          </a:xfrm>
          <a:prstGeom prst="rect">
            <a:avLst/>
          </a:prstGeom>
          <a:noFill/>
        </p:spPr>
        <p:txBody>
          <a:bodyPr wrap="square" rtlCol="0">
            <a:spAutoFit/>
          </a:bodyPr>
          <a:lstStyle/>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Italy</a:t>
            </a:r>
            <a:r>
              <a:rPr lang="it-IT" sz="1600" noProof="1">
                <a:latin typeface="Times New Roman" panose="02020603050405020304" pitchFamily="18" charset="0"/>
                <a:cs typeface="Times New Roman" panose="02020603050405020304" pitchFamily="18" charset="0"/>
              </a:rPr>
              <a:t>:</a:t>
            </a:r>
          </a:p>
          <a:p>
            <a:r>
              <a:rPr lang="it-IT" sz="1600"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https://raw.githubusercontent.com/pcm-dpc/COVID-19/master/dati-andament</a:t>
            </a:r>
            <a:r>
              <a:rPr lang="it-IT" sz="1600"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o-</a:t>
            </a:r>
            <a:r>
              <a:rPr lang="it-IT" sz="1600" dirty="0">
                <a:solidFill>
                  <a:schemeClr val="accent5">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nazionale/dpc-covid19-ita-andamento-nazionale.csv </a:t>
            </a:r>
            <a:endParaRPr lang="it-IT" sz="1600"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endParaRPr lang="it-IT"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COVID-19 data for Spain and France:</a:t>
            </a:r>
          </a:p>
          <a:p>
            <a:r>
              <a:rPr lang="it-IT" sz="1600" u="sng" dirty="0">
                <a:solidFill>
                  <a:schemeClr val="accent5">
                    <a:lumMod val="75000"/>
                  </a:schemeClr>
                </a:solidFill>
                <a:latin typeface="Times New Roman" panose="02020603050405020304" pitchFamily="18" charset="0"/>
                <a:cs typeface="Times New Roman" panose="02020603050405020304" pitchFamily="18" charset="0"/>
                <a:hlinkClick r:id="rId3"/>
              </a:rPr>
              <a:t>https://github.com/CSSEGISandData/COVID-19/tree/master/csse_covid_19_data/csse_covid_19_time_series</a:t>
            </a:r>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endParaRPr lang="it-IT" sz="1600" u="sng"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sz="1600" dirty="0">
                <a:latin typeface="Times New Roman" panose="02020603050405020304" pitchFamily="18" charset="0"/>
                <a:cs typeface="Times New Roman" panose="02020603050405020304" pitchFamily="18" charset="0"/>
              </a:rPr>
              <a:t>M. Castro et al. "</a:t>
            </a:r>
            <a:r>
              <a:rPr lang="en-GB" sz="1600" dirty="0">
                <a:latin typeface="Times New Roman" panose="02020603050405020304" pitchFamily="18" charset="0"/>
                <a:cs typeface="Times New Roman" panose="02020603050405020304" pitchFamily="18" charset="0"/>
              </a:rPr>
              <a:t>The turning point and end of an expanding epidemic cannot be precisely forecast</a:t>
            </a:r>
            <a:r>
              <a:rPr lang="it-IT" sz="1600" dirty="0">
                <a:latin typeface="Times New Roman" panose="02020603050405020304" pitchFamily="18" charset="0"/>
                <a:cs typeface="Times New Roman" panose="02020603050405020304" pitchFamily="18" charset="0"/>
              </a:rPr>
              <a:t>"</a:t>
            </a:r>
          </a:p>
          <a:p>
            <a:endParaRPr lang="en-GB" sz="1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223" y="895309"/>
            <a:ext cx="3912185" cy="1368134"/>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C2516E7C-A852-43B4-8F89-552DF7145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940" y="2253918"/>
            <a:ext cx="2190750" cy="2190750"/>
          </a:xfrm>
          <a:prstGeom prst="rect">
            <a:avLst/>
          </a:prstGeom>
        </p:spPr>
      </p:pic>
    </p:spTree>
    <p:extLst>
      <p:ext uri="{BB962C8B-B14F-4D97-AF65-F5344CB8AC3E}">
        <p14:creationId xmlns:p14="http://schemas.microsoft.com/office/powerpoint/2010/main" val="1072419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FE2897-C5FE-4157-99F5-EC3BDF471A68}"/>
              </a:ext>
            </a:extLst>
          </p:cNvPr>
          <p:cNvSpPr>
            <a:spLocks noGrp="1"/>
          </p:cNvSpPr>
          <p:nvPr>
            <p:ph type="title"/>
          </p:nvPr>
        </p:nvSpPr>
        <p:spPr/>
        <p:txBody>
          <a:bodyPr/>
          <a:lstStyle/>
          <a:p>
            <a:endParaRPr lang="en-GB"/>
          </a:p>
        </p:txBody>
      </p:sp>
      <p:sp>
        <p:nvSpPr>
          <p:cNvPr id="3" name="Segnaposto contenuto 2">
            <a:extLst>
              <a:ext uri="{FF2B5EF4-FFF2-40B4-BE49-F238E27FC236}">
                <a16:creationId xmlns:a16="http://schemas.microsoft.com/office/drawing/2014/main" id="{9E5CE68E-6BD4-4B7D-8D06-9441D6CC657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2138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
        <p:nvSpPr>
          <p:cNvPr id="4" name="Titolo 1">
            <a:extLst>
              <a:ext uri="{FF2B5EF4-FFF2-40B4-BE49-F238E27FC236}">
                <a16:creationId xmlns:a16="http://schemas.microsoft.com/office/drawing/2014/main" id="{4BFCD33B-4C03-461D-A22C-64D0EDB4E52B}"/>
              </a:ext>
            </a:extLst>
          </p:cNvPr>
          <p:cNvSpPr txBox="1">
            <a:spLocks/>
          </p:cNvSpPr>
          <p:nvPr/>
        </p:nvSpPr>
        <p:spPr>
          <a:xfrm>
            <a:off x="658091" y="2475128"/>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noProof="1">
                <a:latin typeface="Times New Roman" panose="02020603050405020304" pitchFamily="18" charset="0"/>
                <a:cs typeface="Times New Roman" panose="02020603050405020304" pitchFamily="18" charset="0"/>
              </a:rPr>
              <a:t>Ergodicity (def)</a:t>
            </a:r>
          </a:p>
        </p:txBody>
      </p:sp>
    </p:spTree>
    <p:extLst>
      <p:ext uri="{BB962C8B-B14F-4D97-AF65-F5344CB8AC3E}">
        <p14:creationId xmlns:p14="http://schemas.microsoft.com/office/powerpoint/2010/main" val="98710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267619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397658" y="1777285"/>
            <a:ext cx="4773582" cy="3017782"/>
          </a:xfrm>
          <a:prstGeom prst="rect">
            <a:avLst/>
          </a:prstGeom>
        </p:spPr>
      </p:pic>
      <p:sp>
        <p:nvSpPr>
          <p:cNvPr id="30" name="CasellaDiTesto 29">
            <a:extLst>
              <a:ext uri="{FF2B5EF4-FFF2-40B4-BE49-F238E27FC236}">
                <a16:creationId xmlns:a16="http://schemas.microsoft.com/office/drawing/2014/main" id="{F97F0C50-4E89-46DA-AE42-DC1FB7EB0B2E}"/>
              </a:ext>
            </a:extLst>
          </p:cNvPr>
          <p:cNvSpPr txBox="1"/>
          <p:nvPr/>
        </p:nvSpPr>
        <p:spPr>
          <a:xfrm>
            <a:off x="1020760" y="1382286"/>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Classes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(job,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specific measures restricting mobilty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and contacts</a:t>
            </a:r>
          </a:p>
        </p:txBody>
      </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090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400" b="0" i="1" smtClean="0">
                              <a:latin typeface="Cambria Math" panose="02040503050406030204" pitchFamily="18" charset="0"/>
                            </a:rPr>
                          </m:ctrlPr>
                        </m:fPr>
                        <m:num>
                          <m:r>
                            <a:rPr lang="it-IT" sz="1400" i="1">
                              <a:latin typeface="Cambria Math" panose="02040503050406030204" pitchFamily="18" charset="0"/>
                            </a:rPr>
                            <m:t>𝐼</m:t>
                          </m:r>
                          <m:d>
                            <m:dPr>
                              <m:ctrlPr>
                                <a:rPr lang="it-IT" sz="1400" i="1">
                                  <a:latin typeface="Cambria Math" panose="02040503050406030204" pitchFamily="18" charset="0"/>
                                </a:rPr>
                              </m:ctrlPr>
                            </m:dPr>
                            <m:e>
                              <m:r>
                                <a:rPr lang="it-IT" sz="1400" i="1">
                                  <a:latin typeface="Cambria Math" panose="02040503050406030204" pitchFamily="18" charset="0"/>
                                </a:rPr>
                                <m:t>𝑡</m:t>
                              </m:r>
                            </m:e>
                          </m:d>
                        </m:num>
                        <m:den>
                          <m:r>
                            <a:rPr lang="it-IT" sz="1400" b="0" i="1" smtClean="0">
                              <a:latin typeface="Cambria Math" panose="02040503050406030204" pitchFamily="18" charset="0"/>
                            </a:rPr>
                            <m:t>𝑁</m:t>
                          </m:r>
                        </m:den>
                      </m:f>
                      <m:r>
                        <a:rPr lang="it-IT" sz="1400" b="0" i="1" smtClean="0">
                          <a:latin typeface="Cambria Math" panose="02040503050406030204" pitchFamily="18" charset="0"/>
                          <a:ea typeface="Cambria Math" panose="02040503050406030204" pitchFamily="18" charset="0"/>
                        </a:rPr>
                        <m:t>≪1</m:t>
                      </m:r>
                    </m:oMath>
                  </m:oMathPara>
                </a14:m>
                <a:endParaRPr lang="it-IT" sz="14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09050"/>
              </a:xfrm>
              <a:prstGeom prst="rect">
                <a:avLst/>
              </a:prstGeom>
              <a:blipFill>
                <a:blip r:embed="rId2"/>
                <a:stretch>
                  <a:fillRect b="-11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79081" y="800973"/>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79081" y="800973"/>
                <a:ext cx="2053389" cy="553998"/>
              </a:xfrm>
              <a:prstGeom prst="rect">
                <a:avLst/>
              </a:prstGeom>
              <a:blipFill>
                <a:blip r:embed="rId3"/>
                <a:stretch>
                  <a:fillRect l="-890" t="-1099" b="-9890"/>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9614009" cy="509659"/>
            <a:chOff x="637864" y="3802380"/>
            <a:chExt cx="9614009" cy="509659"/>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2807884" cy="499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nary>
                          <m:naryPr>
                            <m:ctrlPr>
                              <a:rPr lang="it-IT" sz="140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𝑠</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e>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b="0" i="1" noProof="1" dirty="0" smtClean="0">
                                        <a:latin typeface="Cambria Math" panose="02040503050406030204" pitchFamily="18" charset="0"/>
                                      </a:rPr>
                                      <m:t>′</m:t>
                                    </m:r>
                                  </m:sup>
                                </m:sSup>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r>
                                  <a:rPr lang="it-IT" sz="1400" b="0" i="1" noProof="1" dirty="0" smtClean="0">
                                    <a:latin typeface="Cambria Math" panose="02040503050406030204" pitchFamily="18" charset="0"/>
                                  </a:rPr>
                                  <m:t>𝑆</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𝑝𝑁</m:t>
                                </m:r>
                              </m:den>
                            </m:f>
                          </m:e>
                        </m:nary>
                        <m:r>
                          <a:rPr lang="it-IT" sz="1400" b="0" i="1" noProof="1" dirty="0" smtClean="0">
                            <a:latin typeface="Cambria Math" panose="02040503050406030204" pitchFamily="18" charset="0"/>
                          </a:rPr>
                          <m:t>= </m:t>
                        </m:r>
                        <m:nary>
                          <m:naryPr>
                            <m:ctrlPr>
                              <a:rPr lang="it-IT" sz="1400" b="0" i="1" noProof="1" dirty="0" smtClean="0">
                                <a:latin typeface="Cambria Math" panose="02040503050406030204" pitchFamily="18" charset="0"/>
                              </a:rPr>
                            </m:ctrlPr>
                          </m:naryPr>
                          <m:sub>
                            <m:r>
                              <m:rPr>
                                <m:brk m:alnAt="23"/>
                              </m:rPr>
                              <a:rPr lang="it-IT" sz="1400" b="0" i="1" noProof="1" dirty="0" smtClean="0">
                                <a:latin typeface="Cambria Math" panose="02040503050406030204" pitchFamily="18" charset="0"/>
                              </a:rPr>
                              <m:t>0</m:t>
                            </m:r>
                          </m:sub>
                          <m:sup>
                            <m:r>
                              <a:rPr lang="it-IT" sz="1400" b="0" i="1" noProof="1" dirty="0" smtClean="0">
                                <a:latin typeface="Cambria Math" panose="02040503050406030204" pitchFamily="18" charset="0"/>
                              </a:rPr>
                              <m:t>𝑡</m:t>
                            </m:r>
                          </m:sup>
                          <m:e>
                            <m:r>
                              <a:rPr lang="it-IT" sz="1400" b="0" i="1" noProof="1" dirty="0" smtClean="0">
                                <a:latin typeface="Cambria Math" panose="02040503050406030204" pitchFamily="18" charset="0"/>
                              </a:rPr>
                              <m:t>𝑑</m:t>
                            </m:r>
                            <m:sSup>
                              <m:sSupPr>
                                <m:ctrlPr>
                                  <a:rPr lang="it-IT" sz="1400" b="0" i="1" noProof="1" dirty="0" smtClean="0">
                                    <a:latin typeface="Cambria Math" panose="02040503050406030204" pitchFamily="18" charset="0"/>
                                  </a:rPr>
                                </m:ctrlPr>
                              </m:sSupPr>
                              <m:e>
                                <m:r>
                                  <a:rPr lang="it-IT" sz="1400" b="0" i="1" noProof="1" dirty="0" smtClean="0">
                                    <a:latin typeface="Cambria Math" panose="02040503050406030204" pitchFamily="18" charset="0"/>
                                  </a:rPr>
                                  <m:t>𝑡</m:t>
                                </m:r>
                              </m:e>
                              <m:sup>
                                <m:r>
                                  <a:rPr lang="it-IT" sz="1400" b="0" i="1" noProof="1" dirty="0" smtClean="0">
                                    <a:latin typeface="Cambria Math" panose="02040503050406030204" pitchFamily="18" charset="0"/>
                                  </a:rPr>
                                  <m:t>′</m:t>
                                </m:r>
                              </m:sup>
                            </m:sSup>
                          </m:e>
                        </m:nary>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oMath>
                    </m:oMathPara>
                  </a14:m>
                  <a:endParaRPr lang="it-IT" sz="14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2807884" cy="49956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095048" cy="479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noProof="1" dirty="0" smtClean="0">
                            <a:latin typeface="Cambria Math" panose="02040503050406030204" pitchFamily="18" charset="0"/>
                          </a:rPr>
                          <m:t>−</m:t>
                        </m:r>
                        <m:f>
                          <m:fPr>
                            <m:ctrlPr>
                              <a:rPr lang="it-IT" sz="1400" b="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𝑞</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sSubSup>
                          <m:sSubSupPr>
                            <m:ctrlPr>
                              <a:rPr lang="it-IT" sz="1400" b="0" i="1" noProof="1" dirty="0" smtClean="0">
                                <a:latin typeface="Cambria Math" panose="02040503050406030204" pitchFamily="18" charset="0"/>
                              </a:rPr>
                            </m:ctrlPr>
                          </m:sSubSupPr>
                          <m:e>
                            <m:d>
                              <m:dPr>
                                <m:begChr m:val="["/>
                                <m:endChr m:val="]"/>
                                <m:ctrlPr>
                                  <a:rPr lang="it-IT" sz="1400" i="1" noProof="1" dirty="0">
                                    <a:latin typeface="Cambria Math" panose="02040503050406030204" pitchFamily="18" charset="0"/>
                                  </a:rPr>
                                </m:ctrlPr>
                              </m:dPr>
                              <m:e>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sSup>
                                  <m:sSupPr>
                                    <m:ctrlPr>
                                      <a:rPr lang="it-IT" sz="1400" i="1" noProof="1" dirty="0">
                                        <a:latin typeface="Cambria Math" panose="02040503050406030204" pitchFamily="18" charset="0"/>
                                      </a:rPr>
                                    </m:ctrlPr>
                                  </m:sSupPr>
                                  <m:e>
                                    <m:r>
                                      <a:rPr lang="it-IT" sz="1400" b="0" i="1" noProof="1" dirty="0" smtClean="0">
                                        <a:latin typeface="Cambria Math" panose="02040503050406030204" pitchFamily="18" charset="0"/>
                                      </a:rPr>
                                      <m:t>𝑆</m:t>
                                    </m:r>
                                  </m:e>
                                  <m:sup>
                                    <m:r>
                                      <a:rPr lang="it-IT" sz="1400" i="1" noProof="1" dirty="0">
                                        <a:latin typeface="Cambria Math" panose="02040503050406030204" pitchFamily="18" charset="0"/>
                                      </a:rPr>
                                      <m:t>′</m:t>
                                    </m:r>
                                  </m:sup>
                                </m:sSup>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e>
                            </m:d>
                          </m:e>
                          <m:sub>
                            <m:r>
                              <a:rPr lang="it-IT" sz="1400" b="0" i="1" noProof="1" dirty="0" smtClean="0">
                                <a:latin typeface="Cambria Math" panose="02040503050406030204" pitchFamily="18" charset="0"/>
                              </a:rPr>
                              <m:t>𝑁</m:t>
                            </m:r>
                          </m:sub>
                          <m:sup>
                            <m:r>
                              <a:rPr lang="it-IT" sz="1400" b="0" i="1" noProof="1" dirty="0" smtClean="0">
                                <a:latin typeface="Cambria Math" panose="02040503050406030204" pitchFamily="18" charset="0"/>
                              </a:rPr>
                              <m:t>𝑆</m:t>
                            </m:r>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𝑡</m:t>
                                </m:r>
                              </m:e>
                            </m:d>
                          </m:sup>
                        </m:sSubSup>
                        <m:r>
                          <a:rPr lang="it-IT" sz="1400" i="1" noProof="1" dirty="0">
                            <a:latin typeface="Cambria Math" panose="02040503050406030204" pitchFamily="18" charset="0"/>
                          </a:rPr>
                          <m:t>=−</m:t>
                        </m:r>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1</m:t>
                            </m:r>
                          </m:num>
                          <m:den>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e>
                            </m:d>
                          </m:den>
                        </m:f>
                        <m:r>
                          <m:rPr>
                            <m:sty m:val="p"/>
                          </m:rPr>
                          <a:rPr lang="it-IT" sz="1400" b="0" i="0" noProof="1" dirty="0" smtClean="0">
                            <a:latin typeface="Cambria Math" panose="02040503050406030204" pitchFamily="18" charset="0"/>
                          </a:rPr>
                          <m:t>log</m:t>
                        </m:r>
                        <m:r>
                          <a:rPr lang="it-IT" sz="1400" b="0" i="1" noProof="1" dirty="0" smtClean="0">
                            <a:latin typeface="Cambria Math" panose="02040503050406030204" pitchFamily="18" charset="0"/>
                          </a:rPr>
                          <m:t>⁡</m:t>
                        </m:r>
                        <m:d>
                          <m:dPr>
                            <m:begChr m:val="["/>
                            <m:endChr m:val="]"/>
                            <m:ctrlPr>
                              <a:rPr lang="it-IT" sz="1400" i="1" noProof="1" dirty="0">
                                <a:latin typeface="Cambria Math" panose="02040503050406030204" pitchFamily="18" charset="0"/>
                              </a:rPr>
                            </m:ctrlPr>
                          </m:dPr>
                          <m:e>
                            <m:f>
                              <m:fPr>
                                <m:ctrlPr>
                                  <a:rPr lang="it-IT" sz="1400" i="1" noProof="1" dirty="0">
                                    <a:latin typeface="Cambria Math" panose="02040503050406030204" pitchFamily="18" charset="0"/>
                                  </a:rPr>
                                </m:ctrlPr>
                              </m:fPr>
                              <m:num>
                                <m:r>
                                  <a:rPr lang="it-IT" sz="1400" i="1" noProof="1" dirty="0">
                                    <a:latin typeface="Cambria Math" panose="02040503050406030204" pitchFamily="18" charset="0"/>
                                  </a:rPr>
                                  <m:t>(</m:t>
                                </m:r>
                                <m:r>
                                  <a:rPr lang="it-IT" sz="1400" i="1" noProof="1" dirty="0">
                                    <a:latin typeface="Cambria Math" panose="02040503050406030204" pitchFamily="18" charset="0"/>
                                  </a:rPr>
                                  <m:t>𝑞</m:t>
                                </m:r>
                                <m:r>
                                  <a:rPr lang="it-IT" sz="1400" i="1" noProof="1" dirty="0">
                                    <a:latin typeface="Cambria Math" panose="02040503050406030204" pitchFamily="18" charset="0"/>
                                  </a:rPr>
                                  <m:t>+</m:t>
                                </m:r>
                                <m:r>
                                  <a:rPr lang="it-IT" sz="1400" i="1" noProof="1" dirty="0">
                                    <a:latin typeface="Cambria Math" panose="02040503050406030204" pitchFamily="18" charset="0"/>
                                  </a:rPr>
                                  <m:t>𝑝</m:t>
                                </m:r>
                                <m:r>
                                  <a:rPr lang="it-IT" sz="1400" i="1" noProof="1" dirty="0">
                                    <a:latin typeface="Cambria Math" panose="02040503050406030204" pitchFamily="18" charset="0"/>
                                  </a:rPr>
                                  <m:t>)</m:t>
                                </m:r>
                                <m:r>
                                  <a:rPr lang="it-IT" sz="1400" i="1" noProof="1" dirty="0">
                                    <a:latin typeface="Cambria Math" panose="02040503050406030204" pitchFamily="18" charset="0"/>
                                  </a:rPr>
                                  <m:t>𝑆</m:t>
                                </m:r>
                                <m:r>
                                  <a:rPr lang="it-IT" sz="1400" i="1" noProof="1" dirty="0">
                                    <a:latin typeface="Cambria Math" panose="02040503050406030204" pitchFamily="18" charset="0"/>
                                  </a:rPr>
                                  <m:t>−</m:t>
                                </m:r>
                                <m:r>
                                  <a:rPr lang="it-IT" sz="1400" b="0" i="1" noProof="1" dirty="0" smtClean="0">
                                    <a:latin typeface="Cambria Math" panose="02040503050406030204" pitchFamily="18" charset="0"/>
                                  </a:rPr>
                                  <m:t>𝑝</m:t>
                                </m:r>
                                <m:r>
                                  <a:rPr lang="it-IT" sz="1400" i="1" noProof="1" dirty="0">
                                    <a:latin typeface="Cambria Math" panose="02040503050406030204" pitchFamily="18" charset="0"/>
                                  </a:rPr>
                                  <m:t>𝑁</m:t>
                                </m:r>
                              </m:num>
                              <m:den>
                                <m:r>
                                  <a:rPr lang="it-IT" sz="1400" b="0" i="1" noProof="1" dirty="0" smtClean="0">
                                    <a:latin typeface="Cambria Math" panose="02040503050406030204" pitchFamily="18" charset="0"/>
                                    <a:ea typeface="Cambria Math" panose="02040503050406030204" pitchFamily="18" charset="0"/>
                                  </a:rPr>
                                  <m:t>𝑞𝑁</m:t>
                                </m:r>
                              </m:den>
                            </m:f>
                          </m:e>
                        </m:d>
                      </m:oMath>
                    </m:oMathPara>
                  </a14:m>
                  <a:endParaRPr lang="it-IT" sz="14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095048" cy="479427"/>
                </a:xfrm>
                <a:prstGeom prst="rect">
                  <a:avLst/>
                </a:prstGeom>
                <a:blipFill>
                  <a:blip r:embed="rId8"/>
                  <a:stretch>
                    <a:fillRect b="-11538"/>
                  </a:stretch>
                </a:blipFill>
              </p:spPr>
              <p:txBody>
                <a:bodyPr/>
                <a:lstStyle/>
                <a:p>
                  <a:r>
                    <a:rPr lang="en-GB">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6806766" cy="441531"/>
            <a:chOff x="884438" y="5143191"/>
            <a:chExt cx="6806766" cy="441531"/>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406172"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𝑆</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rPr>
                              <m:t>𝑁</m:t>
                            </m:r>
                          </m:num>
                          <m:den>
                            <m:r>
                              <a:rPr lang="it-IT" sz="1400" b="0" i="1" smtClean="0">
                                <a:latin typeface="Cambria Math" panose="02040503050406030204" pitchFamily="18" charset="0"/>
                              </a:rPr>
                              <m:t>(</m:t>
                            </m:r>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den>
                        </m:f>
                        <m:r>
                          <a:rPr lang="it-IT" sz="1400" b="0" i="1" smtClean="0">
                            <a:latin typeface="Cambria Math" panose="02040503050406030204" pitchFamily="18" charset="0"/>
                          </a:rPr>
                          <m:t>[</m:t>
                        </m:r>
                        <m:r>
                          <a:rPr lang="it-IT" sz="1400" b="0" i="1" smtClean="0">
                            <a:latin typeface="Cambria Math" panose="02040503050406030204" pitchFamily="18" charset="0"/>
                          </a:rPr>
                          <m:t>𝑝</m:t>
                        </m:r>
                        <m:r>
                          <a:rPr lang="it-IT" sz="1400" b="0" i="1" smtClean="0">
                            <a:latin typeface="Cambria Math" panose="02040503050406030204" pitchFamily="18" charset="0"/>
                          </a:rPr>
                          <m:t>+</m:t>
                        </m:r>
                        <m:r>
                          <a:rPr lang="it-IT" sz="1400" b="0" i="1" smtClean="0">
                            <a:latin typeface="Cambria Math" panose="02040503050406030204" pitchFamily="18" charset="0"/>
                          </a:rPr>
                          <m:t>𝑞</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𝑒</m:t>
                            </m:r>
                          </m:e>
                          <m:sup>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𝑡</m:t>
                            </m:r>
                          </m:sup>
                        </m:sSup>
                        <m:r>
                          <a:rPr lang="it-IT" sz="1400" b="0" i="1" smtClean="0">
                            <a:latin typeface="Cambria Math" panose="02040503050406030204" pitchFamily="18" charset="0"/>
                          </a:rPr>
                          <m:t>]</m:t>
                        </m:r>
                      </m:oMath>
                    </m:oMathPara>
                  </a14:m>
                  <a:endParaRPr lang="it-IT" sz="1400" dirty="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406172" cy="441531"/>
                </a:xfrm>
                <a:prstGeom prst="rect">
                  <a:avLst/>
                </a:prstGeom>
                <a:blipFill>
                  <a:blip r:embed="rId9"/>
                  <a:stretch>
                    <a:fillRect l="-1269" t="-1389" r="-2284" b="-16667"/>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29935"/>
              <a:chOff x="874185" y="4647008"/>
              <a:chExt cx="4034267" cy="229935"/>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378408" cy="229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b="0" i="1" smtClean="0">
                                  <a:latin typeface="Cambria Math" panose="02040503050406030204" pitchFamily="18" charset="0"/>
                                </a:rPr>
                              </m:ctrlPr>
                            </m:dPr>
                            <m:e>
                              <m:d>
                                <m:dPr>
                                  <m:ctrlPr>
                                    <a:rPr lang="it-IT" sz="1400" i="1" dirty="0">
                                      <a:latin typeface="Cambria Math" panose="02040503050406030204" pitchFamily="18" charset="0"/>
                                    </a:rPr>
                                  </m:ctrlPr>
                                </m:dPr>
                                <m:e>
                                  <m:r>
                                    <a:rPr lang="it-IT" sz="1400" i="1" dirty="0">
                                      <a:latin typeface="Cambria Math" panose="02040503050406030204" pitchFamily="18" charset="0"/>
                                    </a:rPr>
                                    <m:t>𝑞</m:t>
                                  </m:r>
                                  <m:r>
                                    <a:rPr lang="it-IT" sz="1400" i="1" dirty="0">
                                      <a:latin typeface="Cambria Math" panose="02040503050406030204" pitchFamily="18" charset="0"/>
                                    </a:rPr>
                                    <m:t>+</m:t>
                                  </m:r>
                                  <m:r>
                                    <a:rPr lang="it-IT" sz="1400" i="1" dirty="0">
                                      <a:latin typeface="Cambria Math" panose="02040503050406030204" pitchFamily="18" charset="0"/>
                                    </a:rPr>
                                    <m:t>𝑝</m:t>
                                  </m:r>
                                </m:e>
                              </m:d>
                              <m:r>
                                <a:rPr lang="it-IT" sz="1400" b="0" i="1" dirty="0" smtClean="0">
                                  <a:latin typeface="Cambria Math" panose="02040503050406030204" pitchFamily="18" charset="0"/>
                                </a:rPr>
                                <m:t>𝑆</m:t>
                              </m:r>
                              <m:r>
                                <a:rPr lang="it-IT" sz="1400" i="1" dirty="0">
                                  <a:latin typeface="Cambria Math" panose="02040503050406030204" pitchFamily="18" charset="0"/>
                                </a:rPr>
                                <m:t>−</m:t>
                              </m:r>
                              <m:r>
                                <a:rPr lang="it-IT" sz="1400" b="0" i="1" dirty="0" smtClean="0">
                                  <a:latin typeface="Cambria Math" panose="02040503050406030204" pitchFamily="18" charset="0"/>
                                </a:rPr>
                                <m:t>𝑝</m:t>
                              </m:r>
                              <m:r>
                                <a:rPr lang="it-IT" sz="1400" i="1" dirty="0">
                                  <a:latin typeface="Cambria Math" panose="02040503050406030204" pitchFamily="18" charset="0"/>
                                </a:rPr>
                                <m:t>𝑁</m:t>
                              </m:r>
                            </m:e>
                          </m:d>
                          <m:r>
                            <a:rPr lang="it-IT" sz="1400" b="0" i="1" dirty="0" smtClean="0">
                              <a:latin typeface="Cambria Math" panose="02040503050406030204" pitchFamily="18" charset="0"/>
                            </a:rPr>
                            <m:t>=</m:t>
                          </m:r>
                          <m:r>
                            <a:rPr lang="it-IT" sz="1400" b="0" i="1" dirty="0" smtClean="0">
                              <a:latin typeface="Cambria Math" panose="02040503050406030204" pitchFamily="18" charset="0"/>
                            </a:rPr>
                            <m:t>𝑞𝑁</m:t>
                          </m:r>
                          <m:sSup>
                            <m:sSupPr>
                              <m:ctrlPr>
                                <a:rPr lang="it-IT" sz="1400" b="0" i="1" dirty="0" smtClean="0">
                                  <a:latin typeface="Cambria Math" panose="02040503050406030204" pitchFamily="18" charset="0"/>
                                </a:rPr>
                              </m:ctrlPr>
                            </m:sSupPr>
                            <m:e>
                              <m:r>
                                <a:rPr lang="it-IT" sz="1400" b="0" i="1" dirty="0" smtClean="0">
                                  <a:latin typeface="Cambria Math" panose="02040503050406030204" pitchFamily="18" charset="0"/>
                                </a:rPr>
                                <m:t>𝑒</m:t>
                              </m:r>
                            </m:e>
                            <m:sup>
                              <m:r>
                                <a:rPr lang="it-IT" sz="1400" b="0" i="1" dirty="0" smtClean="0">
                                  <a:latin typeface="Cambria Math" panose="02040503050406030204" pitchFamily="18" charset="0"/>
                                </a:rPr>
                                <m:t>−</m:t>
                              </m:r>
                              <m:d>
                                <m:dPr>
                                  <m:ctrlPr>
                                    <a:rPr lang="it-IT" sz="1400" b="0" i="1" dirty="0" smtClean="0">
                                      <a:latin typeface="Cambria Math" panose="02040503050406030204" pitchFamily="18" charset="0"/>
                                    </a:rPr>
                                  </m:ctrlPr>
                                </m:dPr>
                                <m:e>
                                  <m:r>
                                    <a:rPr lang="it-IT" sz="1400" b="0" i="1" dirty="0" smtClean="0">
                                      <a:latin typeface="Cambria Math" panose="02040503050406030204" pitchFamily="18" charset="0"/>
                                    </a:rPr>
                                    <m:t>𝑞</m:t>
                                  </m:r>
                                  <m:r>
                                    <a:rPr lang="it-IT" sz="1400" b="0" i="1" dirty="0" smtClean="0">
                                      <a:latin typeface="Cambria Math" panose="02040503050406030204" pitchFamily="18" charset="0"/>
                                    </a:rPr>
                                    <m:t>+</m:t>
                                  </m:r>
                                  <m:r>
                                    <a:rPr lang="it-IT" sz="1400" b="0" i="1" dirty="0" smtClean="0">
                                      <a:latin typeface="Cambria Math" panose="02040503050406030204" pitchFamily="18" charset="0"/>
                                    </a:rPr>
                                    <m:t>𝑝</m:t>
                                  </m:r>
                                </m:e>
                              </m:d>
                              <m:r>
                                <a:rPr lang="it-IT" sz="1400" b="0" i="1" dirty="0" smtClean="0">
                                  <a:latin typeface="Cambria Math" panose="02040503050406030204" pitchFamily="18" charset="0"/>
                                </a:rPr>
                                <m:t>𝑡</m:t>
                              </m:r>
                            </m:sup>
                          </m:sSup>
                        </m:oMath>
                      </m:oMathPara>
                    </a14:m>
                    <a:endParaRPr lang="it-IT" sz="14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378408" cy="229935"/>
                  </a:xfrm>
                  <a:prstGeom prst="rect">
                    <a:avLst/>
                  </a:prstGeom>
                  <a:blipFill>
                    <a:blip r:embed="rId10"/>
                    <a:stretch>
                      <a:fillRect b="-28947"/>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38554"/>
          </a:xfrm>
          <a:prstGeom prst="rect">
            <a:avLst/>
          </a:prstGeom>
          <a:noFill/>
        </p:spPr>
        <p:txBody>
          <a:bodyPr wrap="square" rtlCol="0">
            <a:spAutoFit/>
          </a:bodyPr>
          <a:lstStyle/>
          <a:p>
            <a:pPr marL="285750" indent="-285750">
              <a:buFont typeface="Arial" panose="020B0604020202020204" pitchFamily="34" charset="0"/>
              <a:buChar char="•"/>
            </a:pPr>
            <a:r>
              <a:rPr lang="it-IT" sz="1600" b="1" i="0" noProof="1">
                <a:solidFill>
                  <a:srgbClr val="202122"/>
                </a:solidFill>
                <a:effectLst/>
                <a:latin typeface="Times New Roman" panose="02020603050405020304" pitchFamily="18" charset="0"/>
                <a:cs typeface="Times New Roman" panose="02020603050405020304" pitchFamily="18" charset="0"/>
              </a:rPr>
              <a:t>Susceptibles</a:t>
            </a:r>
            <a:r>
              <a:rPr lang="it-IT" sz="16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600" noProof="1">
              <a:latin typeface="Times New Roman" panose="02020603050405020304" pitchFamily="18" charset="0"/>
              <a:cs typeface="Times New Roman" panose="02020603050405020304" pitchFamily="18" charset="0"/>
            </a:endParaRPr>
          </a:p>
        </p:txBody>
      </p:sp>
      <p:grpSp>
        <p:nvGrpSpPr>
          <p:cNvPr id="4" name="Gruppo 3">
            <a:extLst>
              <a:ext uri="{FF2B5EF4-FFF2-40B4-BE49-F238E27FC236}">
                <a16:creationId xmlns:a16="http://schemas.microsoft.com/office/drawing/2014/main" id="{99EF5041-A6B7-4752-97A4-0C49857B22DB}"/>
              </a:ext>
            </a:extLst>
          </p:cNvPr>
          <p:cNvGrpSpPr/>
          <p:nvPr/>
        </p:nvGrpSpPr>
        <p:grpSpPr>
          <a:xfrm>
            <a:off x="2483989" y="1714874"/>
            <a:ext cx="6695879" cy="1878509"/>
            <a:chOff x="1145648" y="1787839"/>
            <a:chExt cx="6695879" cy="1878509"/>
          </a:xfrm>
        </p:grpSpPr>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989011"/>
                  <a:ext cx="2315889" cy="1443024"/>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a:latin typeface="Cambria Math" panose="02040503050406030204" pitchFamily="18" charset="0"/>
                                      </a:rPr>
                                    </m:ctrlPr>
                                  </m:accPr>
                                  <m:e>
                                    <m:r>
                                      <a:rPr lang="it-IT" sz="1400" i="1">
                                        <a:latin typeface="Cambria Math" panose="02040503050406030204" pitchFamily="18" charset="0"/>
                                      </a:rPr>
                                      <m:t>𝑆</m:t>
                                    </m:r>
                                  </m:e>
                                </m:acc>
                                <m:r>
                                  <a:rPr lang="it-IT" sz="1400" i="1">
                                    <a:latin typeface="Cambria Math" panose="02040503050406030204" pitchFamily="18" charset="0"/>
                                  </a:rPr>
                                  <m:t>=−</m:t>
                                </m:r>
                                <m:r>
                                  <a:rPr lang="it-IT" sz="1400" i="1">
                                    <a:latin typeface="Cambria Math" panose="02040503050406030204" pitchFamily="18" charset="0"/>
                                  </a:rPr>
                                  <m:t>𝑞𝑆</m:t>
                                </m:r>
                                <m:r>
                                  <a:rPr lang="it-IT" sz="1400" i="1">
                                    <a:latin typeface="Cambria Math" panose="02040503050406030204" pitchFamily="18" charset="0"/>
                                  </a:rPr>
                                  <m:t>+</m:t>
                                </m:r>
                                <m:r>
                                  <a:rPr lang="it-IT" sz="1400" i="1">
                                    <a:latin typeface="Cambria Math" panose="02040503050406030204" pitchFamily="18" charset="0"/>
                                  </a:rPr>
                                  <m:t>𝑝𝐶</m:t>
                                </m:r>
                                <m:r>
                                  <a:rPr lang="it-IT" sz="1400" i="1">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𝐶</m:t>
                                    </m:r>
                                  </m:e>
                                </m:acc>
                                <m:r>
                                  <a:rPr lang="it-IT" sz="1400" i="1">
                                    <a:solidFill>
                                      <a:prstClr val="black"/>
                                    </a:solidFill>
                                    <a:latin typeface="Cambria Math" panose="02040503050406030204" pitchFamily="18" charset="0"/>
                                  </a:rPr>
                                  <m:t>=</m:t>
                                </m:r>
                                <m:r>
                                  <a:rPr lang="it-IT" sz="1400" i="1">
                                    <a:solidFill>
                                      <a:prstClr val="black"/>
                                    </a:solidFill>
                                    <a:latin typeface="Cambria Math" panose="02040503050406030204" pitchFamily="18" charset="0"/>
                                  </a:rPr>
                                  <m:t>𝑞𝑆</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rPr>
                                  <m:t>𝑝𝐶</m:t>
                                </m:r>
                                <m:r>
                                  <a:rPr lang="it-IT" sz="1400" i="1">
                                    <a:solidFill>
                                      <a:prstClr val="black"/>
                                    </a:solidFill>
                                    <a:latin typeface="Cambria Math" panose="02040503050406030204" pitchFamily="18" charset="0"/>
                                  </a:rPr>
                                  <m:t>,                   </m:t>
                                </m:r>
                              </m:e>
                              <m:e>
                                <m:acc>
                                  <m:accPr>
                                    <m:chr m:val="̇"/>
                                    <m:ctrlPr>
                                      <a:rPr lang="it-IT" sz="1400" i="1">
                                        <a:solidFill>
                                          <a:prstClr val="black"/>
                                        </a:solidFill>
                                        <a:latin typeface="Cambria Math" panose="02040503050406030204" pitchFamily="18" charset="0"/>
                                      </a:rPr>
                                    </m:ctrlPr>
                                  </m:accPr>
                                  <m:e>
                                    <m:r>
                                      <a:rPr lang="it-IT" sz="1400" i="1">
                                        <a:solidFill>
                                          <a:prstClr val="black"/>
                                        </a:solidFill>
                                        <a:latin typeface="Cambria Math" panose="02040503050406030204" pitchFamily="18" charset="0"/>
                                      </a:rPr>
                                      <m:t>𝐼</m:t>
                                    </m:r>
                                  </m:e>
                                </m:acc>
                                <m:r>
                                  <a:rPr lang="it-IT" sz="1400" i="1">
                                    <a:solidFill>
                                      <a:prstClr val="black"/>
                                    </a:solidFill>
                                    <a:latin typeface="Cambria Math" panose="02040503050406030204" pitchFamily="18" charset="0"/>
                                  </a:rPr>
                                  <m:t>= </m:t>
                                </m:r>
                                <m:f>
                                  <m:fPr>
                                    <m:ctrlPr>
                                      <a:rPr lang="it-IT" sz="1400" i="1">
                                        <a:solidFill>
                                          <a:prstClr val="black"/>
                                        </a:solidFill>
                                        <a:latin typeface="Cambria Math" panose="02040503050406030204" pitchFamily="18" charset="0"/>
                                      </a:rPr>
                                    </m:ctrlPr>
                                  </m:fPr>
                                  <m:num>
                                    <m:r>
                                      <a:rPr lang="it-IT" sz="1400" i="1">
                                        <a:solidFill>
                                          <a:prstClr val="black"/>
                                        </a:solidFill>
                                        <a:latin typeface="Cambria Math" panose="02040503050406030204" pitchFamily="18" charset="0"/>
                                        <a:ea typeface="Cambria Math" panose="02040503050406030204" pitchFamily="18" charset="0"/>
                                      </a:rPr>
                                      <m:t>𝛽</m:t>
                                    </m:r>
                                  </m:num>
                                  <m:den>
                                    <m:r>
                                      <a:rPr lang="it-IT" sz="1400" i="1">
                                        <a:solidFill>
                                          <a:prstClr val="black"/>
                                        </a:solidFill>
                                        <a:latin typeface="Cambria Math" panose="02040503050406030204" pitchFamily="18" charset="0"/>
                                      </a:rPr>
                                      <m:t>𝑁</m:t>
                                    </m:r>
                                  </m:den>
                                </m:f>
                                <m:r>
                                  <a:rPr lang="it-IT" sz="1400" i="1">
                                    <a:solidFill>
                                      <a:prstClr val="black"/>
                                    </a:solidFill>
                                    <a:latin typeface="Cambria Math" panose="02040503050406030204" pitchFamily="18" charset="0"/>
                                  </a:rPr>
                                  <m:t>𝑆𝐼</m:t>
                                </m:r>
                                <m:r>
                                  <a:rPr lang="it-IT" sz="1400" i="1">
                                    <a:solidFill>
                                      <a:prstClr val="black"/>
                                    </a:solidFill>
                                    <a:latin typeface="Cambria Math" panose="02040503050406030204" pitchFamily="18" charset="0"/>
                                  </a:rPr>
                                  <m:t> −</m:t>
                                </m:r>
                                <m:d>
                                  <m:dPr>
                                    <m:ctrlPr>
                                      <a:rPr lang="it-IT" sz="1400" i="1">
                                        <a:solidFill>
                                          <a:prstClr val="black"/>
                                        </a:solidFill>
                                        <a:latin typeface="Cambria Math" panose="02040503050406030204" pitchFamily="18" charset="0"/>
                                      </a:rPr>
                                    </m:ctrlPr>
                                  </m:dPr>
                                  <m:e>
                                    <m:r>
                                      <a:rPr lang="it-IT" sz="1400" i="1">
                                        <a:solidFill>
                                          <a:prstClr val="black"/>
                                        </a:solidFill>
                                        <a:latin typeface="Cambria Math" panose="02040503050406030204" pitchFamily="18" charset="0"/>
                                      </a:rPr>
                                      <m:t>𝑟</m:t>
                                    </m:r>
                                    <m:r>
                                      <a:rPr lang="it-IT" sz="1400" i="1">
                                        <a:solidFill>
                                          <a:prstClr val="black"/>
                                        </a:solidFill>
                                        <a:latin typeface="Cambria Math" panose="02040503050406030204" pitchFamily="18" charset="0"/>
                                      </a:rPr>
                                      <m:t>+ </m:t>
                                    </m:r>
                                    <m:r>
                                      <a:rPr lang="it-IT" sz="1400" i="1">
                                        <a:solidFill>
                                          <a:prstClr val="black"/>
                                        </a:solidFill>
                                        <a:latin typeface="Cambria Math" panose="02040503050406030204" pitchFamily="18" charset="0"/>
                                        <a:ea typeface="Cambria Math" panose="02040503050406030204" pitchFamily="18" charset="0"/>
                                      </a:rPr>
                                      <m:t>𝜇</m:t>
                                    </m:r>
                                  </m:e>
                                </m:d>
                                <m:r>
                                  <a:rPr lang="it-IT" sz="1400" i="1">
                                    <a:solidFill>
                                      <a:prstClr val="black"/>
                                    </a:solidFill>
                                    <a:latin typeface="Cambria Math" panose="02040503050406030204" pitchFamily="18" charset="0"/>
                                    <a:ea typeface="Cambria Math" panose="02040503050406030204" pitchFamily="18" charset="0"/>
                                  </a:rPr>
                                  <m:t>𝐼</m:t>
                                </m:r>
                                <m:r>
                                  <a:rPr lang="it-IT" sz="1400" i="1">
                                    <a:solidFill>
                                      <a:prstClr val="black"/>
                                    </a:solidFill>
                                    <a:latin typeface="Cambria Math" panose="02040503050406030204" pitchFamily="18" charset="0"/>
                                    <a:ea typeface="Cambria Math" panose="02040503050406030204" pitchFamily="18" charset="0"/>
                                  </a:rPr>
                                  <m:t>,</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𝑅</m:t>
                                    </m:r>
                                  </m:e>
                                </m:acc>
                                <m:r>
                                  <a:rPr lang="it-IT" sz="1400" i="1">
                                    <a:latin typeface="Cambria Math" panose="02040503050406030204" pitchFamily="18" charset="0"/>
                                  </a:rPr>
                                  <m:t>=</m:t>
                                </m:r>
                                <m:r>
                                  <a:rPr lang="it-IT" sz="1400" i="1">
                                    <a:latin typeface="Cambria Math" panose="02040503050406030204" pitchFamily="18" charset="0"/>
                                  </a:rPr>
                                  <m:t>𝑟𝐼</m:t>
                                </m:r>
                                <m:r>
                                  <a:rPr lang="it-IT" sz="1400" i="1">
                                    <a:latin typeface="Cambria Math" panose="02040503050406030204" pitchFamily="18" charset="0"/>
                                  </a:rPr>
                                  <m:t>,                                </m:t>
                                </m:r>
                              </m:e>
                              <m:e>
                                <m:acc>
                                  <m:accPr>
                                    <m:chr m:val="̇"/>
                                    <m:ctrlPr>
                                      <a:rPr lang="it-IT" sz="1400" i="1">
                                        <a:latin typeface="Cambria Math" panose="02040503050406030204" pitchFamily="18" charset="0"/>
                                      </a:rPr>
                                    </m:ctrlPr>
                                  </m:accPr>
                                  <m:e>
                                    <m:r>
                                      <a:rPr lang="it-IT" sz="1400" i="1">
                                        <a:latin typeface="Cambria Math" panose="02040503050406030204" pitchFamily="18" charset="0"/>
                                      </a:rPr>
                                      <m:t>𝐷</m:t>
                                    </m:r>
                                  </m:e>
                                </m:acc>
                                <m:r>
                                  <a:rPr lang="it-IT" sz="1400" i="1">
                                    <a:latin typeface="Cambria Math" panose="02040503050406030204" pitchFamily="18" charset="0"/>
                                  </a:rPr>
                                  <m:t>= </m:t>
                                </m:r>
                                <m:r>
                                  <a:rPr lang="it-IT" sz="1400" i="1">
                                    <a:latin typeface="Cambria Math" panose="02040503050406030204" pitchFamily="18" charset="0"/>
                                    <a:ea typeface="Cambria Math" panose="02040503050406030204" pitchFamily="18" charset="0"/>
                                  </a:rPr>
                                  <m:t>𝜇</m:t>
                                </m:r>
                                <m:r>
                                  <a:rPr lang="it-IT" sz="1400" i="1">
                                    <a:latin typeface="Cambria Math" panose="02040503050406030204" pitchFamily="18" charset="0"/>
                                    <a:ea typeface="Cambria Math" panose="02040503050406030204" pitchFamily="18" charset="0"/>
                                  </a:rPr>
                                  <m:t>𝐼</m:t>
                                </m:r>
                                <m:r>
                                  <a:rPr lang="it-IT" sz="1400" i="1">
                                    <a:latin typeface="Cambria Math" panose="02040503050406030204" pitchFamily="18" charset="0"/>
                                    <a:ea typeface="Cambria Math" panose="02040503050406030204" pitchFamily="18" charset="0"/>
                                  </a:rPr>
                                  <m:t>.                              </m:t>
                                </m:r>
                              </m:e>
                            </m:eqArr>
                          </m:e>
                        </m:d>
                      </m:oMath>
                    </m:oMathPara>
                  </a14:m>
                  <a:endParaRPr lang="it-IT" sz="1400" dirty="0"/>
                </a:p>
              </p:txBody>
            </p:sp>
          </mc:Choice>
          <mc:Fallback xmlns="">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989011"/>
                  <a:ext cx="2315889" cy="1443024"/>
                </a:xfrm>
                <a:prstGeom prst="rect">
                  <a:avLst/>
                </a:prstGeom>
                <a:blipFill>
                  <a:blip r:embed="rId11"/>
                  <a:stretch>
                    <a:fillRect b="-422"/>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8381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rPr>
                          <m:t>𝐶</m:t>
                        </m:r>
                        <m:r>
                          <a:rPr lang="it-IT" sz="1400" b="0" i="1" smtClean="0">
                            <a:latin typeface="Cambria Math" panose="02040503050406030204" pitchFamily="18" charset="0"/>
                          </a:rPr>
                          <m:t>−</m:t>
                        </m:r>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𝑁</m:t>
                        </m:r>
                      </m:oMath>
                    </m:oMathPara>
                  </a14:m>
                  <a:endParaRPr lang="it-IT" sz="14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838114" cy="215444"/>
                </a:xfrm>
                <a:prstGeom prst="rect">
                  <a:avLst/>
                </a:prstGeom>
                <a:blipFill>
                  <a:blip r:embed="rId12"/>
                  <a:stretch>
                    <a:fillRect l="-4348" r="-289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1796261"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smtClean="0">
                                    <a:latin typeface="Cambria Math" panose="02040503050406030204" pitchFamily="18" charset="0"/>
                                  </a:rPr>
                                </m:ctrlPr>
                              </m:eqArrPr>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𝑆</m:t>
                                    </m:r>
                                  </m:e>
                                </m:acc>
                                <m:r>
                                  <a:rPr lang="it-IT" sz="1400" b="0" i="1" smtClean="0">
                                    <a:latin typeface="Cambria Math" panose="02040503050406030204" pitchFamily="18" charset="0"/>
                                  </a:rPr>
                                  <m:t>=−</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𝑞</m:t>
                                    </m:r>
                                    <m:r>
                                      <a:rPr lang="it-IT" sz="1400" b="0" i="1" smtClean="0">
                                        <a:latin typeface="Cambria Math" panose="02040503050406030204" pitchFamily="18" charset="0"/>
                                      </a:rPr>
                                      <m:t>+</m:t>
                                    </m:r>
                                    <m:r>
                                      <a:rPr lang="it-IT" sz="1400" b="0" i="1" smtClean="0">
                                        <a:latin typeface="Cambria Math" panose="02040503050406030204" pitchFamily="18" charset="0"/>
                                      </a:rPr>
                                      <m:t>𝑝</m:t>
                                    </m:r>
                                  </m:e>
                                </m:d>
                                <m:r>
                                  <a:rPr lang="it-IT" sz="1400" b="0" i="1" smtClean="0">
                                    <a:latin typeface="Cambria Math" panose="02040503050406030204" pitchFamily="18" charset="0"/>
                                  </a:rPr>
                                  <m:t>𝑆</m:t>
                                </m:r>
                                <m:r>
                                  <a:rPr lang="it-IT" sz="1400" b="0" i="1" smtClean="0">
                                    <a:latin typeface="Cambria Math" panose="02040503050406030204" pitchFamily="18" charset="0"/>
                                  </a:rPr>
                                  <m:t>+</m:t>
                                </m:r>
                                <m:r>
                                  <a:rPr lang="it-IT" sz="1400" b="0" i="1" smtClean="0">
                                    <a:latin typeface="Cambria Math" panose="02040503050406030204" pitchFamily="18" charset="0"/>
                                  </a:rPr>
                                  <m:t>𝑝𝑁</m:t>
                                </m:r>
                                <m:r>
                                  <a:rPr lang="it-IT" sz="1400" b="0" i="1" smtClean="0">
                                    <a:latin typeface="Cambria Math" panose="02040503050406030204" pitchFamily="18" charset="0"/>
                                  </a:rPr>
                                  <m:t>,</m:t>
                                </m:r>
                              </m:e>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𝐼</m:t>
                                    </m:r>
                                  </m:e>
                                </m:acc>
                                <m:r>
                                  <a:rPr lang="it-IT" sz="1400" b="0" i="1" smtClean="0">
                                    <a:latin typeface="Cambria Math" panose="02040503050406030204" pitchFamily="18" charset="0"/>
                                  </a:rPr>
                                  <m:t>= </m:t>
                                </m:r>
                                <m:f>
                                  <m:fPr>
                                    <m:ctrlPr>
                                      <a:rPr lang="it-IT" sz="1400" b="0" i="1" smtClean="0">
                                        <a:latin typeface="Cambria Math" panose="02040503050406030204" pitchFamily="18" charset="0"/>
                                      </a:rPr>
                                    </m:ctrlPr>
                                  </m:fPr>
                                  <m:num>
                                    <m:r>
                                      <a:rPr lang="it-IT" sz="1400" b="0" i="1" smtClean="0">
                                        <a:latin typeface="Cambria Math" panose="02040503050406030204" pitchFamily="18" charset="0"/>
                                        <a:ea typeface="Cambria Math" panose="02040503050406030204" pitchFamily="18" charset="0"/>
                                      </a:rPr>
                                      <m:t>𝛽</m:t>
                                    </m:r>
                                  </m:num>
                                  <m:den>
                                    <m:r>
                                      <a:rPr lang="it-IT" sz="1400" b="0" i="1" smtClean="0">
                                        <a:latin typeface="Cambria Math" panose="02040503050406030204" pitchFamily="18" charset="0"/>
                                      </a:rPr>
                                      <m:t>𝑁</m:t>
                                    </m:r>
                                  </m:den>
                                </m:f>
                                <m:r>
                                  <a:rPr lang="it-IT" sz="1400" b="0" i="1" smtClean="0">
                                    <a:latin typeface="Cambria Math" panose="02040503050406030204" pitchFamily="18" charset="0"/>
                                  </a:rPr>
                                  <m:t>𝑆𝐼</m:t>
                                </m:r>
                                <m:r>
                                  <a:rPr lang="it-IT" sz="1400" b="0" i="1" smtClean="0">
                                    <a:latin typeface="Cambria Math" panose="02040503050406030204" pitchFamily="18" charset="0"/>
                                  </a:rPr>
                                  <m:t> −</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𝑟</m:t>
                                    </m:r>
                                    <m:r>
                                      <a:rPr lang="it-IT" sz="1400" b="0" i="1" smtClean="0">
                                        <a:latin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𝜇</m:t>
                                    </m:r>
                                  </m:e>
                                </m:d>
                                <m:r>
                                  <a:rPr lang="it-IT" sz="1400" b="0" i="1" smtClean="0">
                                    <a:latin typeface="Cambria Math" panose="02040503050406030204" pitchFamily="18" charset="0"/>
                                    <a:ea typeface="Cambria Math" panose="02040503050406030204" pitchFamily="18" charset="0"/>
                                  </a:rPr>
                                  <m:t>𝐼</m:t>
                                </m:r>
                                <m:r>
                                  <a:rPr lang="it-IT" sz="1400" b="0" i="1" smtClean="0">
                                    <a:latin typeface="Cambria Math" panose="02040503050406030204" pitchFamily="18" charset="0"/>
                                    <a:ea typeface="Cambria Math" panose="02040503050406030204" pitchFamily="18" charset="0"/>
                                  </a:rPr>
                                  <m:t>.</m:t>
                                </m:r>
                              </m:e>
                            </m:eqArr>
                          </m:e>
                        </m:d>
                      </m:oMath>
                    </m:oMathPara>
                  </a14:m>
                  <a:endParaRPr lang="it-IT" sz="14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1796261" cy="797719"/>
                </a:xfrm>
                <a:prstGeom prst="rect">
                  <a:avLst/>
                </a:prstGeom>
                <a:blipFill>
                  <a:blip r:embed="rId13"/>
                  <a:stretch>
                    <a:fillRect/>
                  </a:stretch>
                </a:blipFill>
              </p:spPr>
              <p:txBody>
                <a:bodyPr/>
                <a:lstStyle/>
                <a:p>
                  <a:r>
                    <a:rPr lang="en-GB">
                      <a:noFill/>
                    </a:rPr>
                    <a:t> </a:t>
                  </a:r>
                </a:p>
              </p:txBody>
            </p:sp>
          </mc:Fallback>
        </mc:AlternateContent>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738040" cy="1039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i="1" smtClean="0">
                                <a:latin typeface="Cambria Math" panose="02040503050406030204" pitchFamily="18" charset="0"/>
                              </a:rPr>
                            </m:ctrlPr>
                          </m:dPr>
                          <m:e>
                            <m:eqArr>
                              <m:eqArrPr>
                                <m:ctrlPr>
                                  <a:rPr lang="en-GB" sz="1400" i="1" smtClean="0">
                                    <a:latin typeface="Cambria Math" panose="02040503050406030204" pitchFamily="18" charset="0"/>
                                  </a:rPr>
                                </m:ctrlPr>
                              </m:eqArrPr>
                              <m:e>
                                <m:r>
                                  <a:rPr lang="it-IT" sz="1400" i="1" noProof="1" dirty="0">
                                    <a:latin typeface="Cambria Math" panose="02040503050406030204" pitchFamily="18" charset="0"/>
                                  </a:rPr>
                                  <m:t>𝑅</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it-IT" sz="1400" i="1" noProof="1" dirty="0">
                                    <a:latin typeface="Cambria Math" panose="02040503050406030204" pitchFamily="18" charset="0"/>
                                  </a:rPr>
                                  <m:t>𝑟</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
                                <m:r>
                                  <a:rPr lang="it-IT" sz="1400" i="1" noProof="1" dirty="0">
                                    <a:latin typeface="Cambria Math" panose="02040503050406030204" pitchFamily="18" charset="0"/>
                                  </a:rPr>
                                  <m:t>𝐷</m:t>
                                </m:r>
                                <m:d>
                                  <m:dPr>
                                    <m:ctrlPr>
                                      <a:rPr lang="it-IT" sz="1400" i="1" noProof="1" dirty="0">
                                        <a:latin typeface="Cambria Math" panose="02040503050406030204" pitchFamily="18" charset="0"/>
                                      </a:rPr>
                                    </m:ctrlPr>
                                  </m:dPr>
                                  <m:e>
                                    <m:r>
                                      <a:rPr lang="it-IT" sz="1400" i="1" noProof="1" dirty="0">
                                        <a:latin typeface="Cambria Math" panose="02040503050406030204" pitchFamily="18" charset="0"/>
                                      </a:rPr>
                                      <m:t>𝑡</m:t>
                                    </m:r>
                                  </m:e>
                                </m:d>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𝜇</m:t>
                                </m:r>
                                <m:nary>
                                  <m:naryPr>
                                    <m:ctrlPr>
                                      <a:rPr lang="en-US" sz="1400" i="1" noProof="1" dirty="0">
                                        <a:latin typeface="Cambria Math" panose="02040503050406030204" pitchFamily="18" charset="0"/>
                                      </a:rPr>
                                    </m:ctrlPr>
                                  </m:naryPr>
                                  <m:sub>
                                    <m:r>
                                      <a:rPr lang="it-IT" sz="1400" i="1" noProof="1" dirty="0">
                                        <a:latin typeface="Cambria Math" panose="02040503050406030204" pitchFamily="18" charset="0"/>
                                      </a:rPr>
                                      <m:t>0</m:t>
                                    </m:r>
                                  </m:sub>
                                  <m:sup>
                                    <m:r>
                                      <a:rPr lang="it-IT" sz="1400" i="1" noProof="1" dirty="0">
                                        <a:latin typeface="Cambria Math" panose="02040503050406030204" pitchFamily="18" charset="0"/>
                                      </a:rPr>
                                      <m:t>𝑡</m:t>
                                    </m:r>
                                  </m:sup>
                                  <m:e>
                                    <m:r>
                                      <a:rPr lang="it-IT" sz="1400" i="1" noProof="1" dirty="0">
                                        <a:latin typeface="Cambria Math" panose="02040503050406030204" pitchFamily="18" charset="0"/>
                                      </a:rPr>
                                      <m:t>𝐼</m:t>
                                    </m:r>
                                    <m:d>
                                      <m:dPr>
                                        <m:ctrlPr>
                                          <a:rPr lang="it-IT" sz="1400" i="1" noProof="1" dirty="0">
                                            <a:latin typeface="Cambria Math" panose="02040503050406030204" pitchFamily="18" charset="0"/>
                                          </a:rPr>
                                        </m:ctrlPr>
                                      </m:dPr>
                                      <m:e>
                                        <m:sSup>
                                          <m:sSupPr>
                                            <m:ctrlPr>
                                              <a:rPr lang="it-IT" sz="1400" i="1" noProof="1" dirty="0">
                                                <a:latin typeface="Cambria Math" panose="02040503050406030204" pitchFamily="18" charset="0"/>
                                              </a:rPr>
                                            </m:ctrlPr>
                                          </m:sSupPr>
                                          <m:e>
                                            <m:r>
                                              <a:rPr lang="it-IT" sz="1400" i="1" noProof="1" dirty="0">
                                                <a:latin typeface="Cambria Math" panose="02040503050406030204" pitchFamily="18" charset="0"/>
                                              </a:rPr>
                                              <m:t>𝑡</m:t>
                                            </m:r>
                                          </m:e>
                                          <m:sup>
                                            <m:r>
                                              <a:rPr lang="it-IT" sz="1400" i="1" noProof="1" dirty="0">
                                                <a:latin typeface="Cambria Math" panose="02040503050406030204" pitchFamily="18" charset="0"/>
                                              </a:rPr>
                                              <m:t>′</m:t>
                                            </m:r>
                                          </m:sup>
                                        </m:sSup>
                                      </m:e>
                                    </m:d>
                                    <m:r>
                                      <a:rPr lang="it-IT" sz="1400" i="1" noProof="1" dirty="0">
                                        <a:latin typeface="Cambria Math" panose="02040503050406030204" pitchFamily="18" charset="0"/>
                                      </a:rPr>
                                      <m:t>𝑑𝑡</m:t>
                                    </m:r>
                                    <m:r>
                                      <a:rPr lang="it-IT" sz="1400" i="1" noProof="1" dirty="0">
                                        <a:latin typeface="Cambria Math" panose="02040503050406030204" pitchFamily="18" charset="0"/>
                                      </a:rPr>
                                      <m:t>′</m:t>
                                    </m:r>
                                  </m:e>
                                </m:nary>
                                <m:r>
                                  <m:rPr>
                                    <m:nor/>
                                  </m:rPr>
                                  <a:rPr lang="en-US" sz="1400" noProof="1"/>
                                  <m:t> </m:t>
                                </m:r>
                              </m:e>
                            </m:eqArr>
                          </m:e>
                        </m:d>
                      </m:oMath>
                    </m:oMathPara>
                  </a14:m>
                  <a:endParaRPr lang="en-GB" sz="1400" dirty="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738040" cy="1039067"/>
                </a:xfrm>
                <a:prstGeom prst="rect">
                  <a:avLst/>
                </a:prstGeom>
                <a:blipFill>
                  <a:blip r:embed="rId14"/>
                  <a:stretch>
                    <a:fillRect b="-588"/>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29603"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b="0" i="1" noProof="1" dirty="0" smtClean="0">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en-US" sz="1400" i="1" noProof="1" dirty="0">
                                  <a:latin typeface="Cambria Math" panose="02040503050406030204" pitchFamily="18" charset="0"/>
                                </a:rPr>
                                <m:t>(</m:t>
                              </m:r>
                              <m:r>
                                <a:rPr lang="en-US" sz="1400" i="1" noProof="1" dirty="0">
                                  <a:latin typeface="Cambria Math" panose="02040503050406030204" pitchFamily="18" charset="0"/>
                                </a:rPr>
                                <m:t>𝑡</m:t>
                              </m:r>
                              <m:r>
                                <a:rPr lang="en-US" sz="1400" i="1" noProof="1" dirty="0">
                                  <a:latin typeface="Cambria Math" panose="02040503050406030204" pitchFamily="18" charset="0"/>
                                </a:rPr>
                                <m:t>)−</m:t>
                              </m:r>
                              <m:r>
                                <a:rPr lang="en-US" sz="1400" i="1" noProof="1" dirty="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xmlns="">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29603" cy="235321"/>
              </a:xfrm>
              <a:prstGeom prst="rect">
                <a:avLst/>
              </a:prstGeom>
              <a:blipFill>
                <a:blip r:embed="rId6"/>
                <a:stretch>
                  <a:fillRect l="-1667" t="-2632" r="-333"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a:solidFill>
                  <a:srgbClr val="202122"/>
                </a:solidFill>
                <a:effectLst/>
                <a:latin typeface="Times New Roman" panose="02020603050405020304" pitchFamily="18" charset="0"/>
                <a:cs typeface="Times New Roman" panose="02020603050405020304" pitchFamily="18" charset="0"/>
              </a:rPr>
              <a:t>Infectious</a:t>
            </a:r>
            <a:r>
              <a:rPr lang="en-US" sz="1400" i="0">
                <a:solidFill>
                  <a:srgbClr val="202122"/>
                </a:solidFill>
                <a:effectLst/>
                <a:latin typeface="Times New Roman" panose="02020603050405020304" pitchFamily="18" charset="0"/>
                <a:cs typeface="Times New Roman" panose="02020603050405020304" pitchFamily="18" charset="0"/>
              </a:rPr>
              <a:t> equation solution:</a:t>
            </a:r>
            <a:endParaRPr lang="en-US" sz="140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823337"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box>
                            <m:boxPr>
                              <m:ctrlPr>
                                <a:rPr lang="en-US" sz="1400" i="1" noProof="1" dirty="0">
                                  <a:latin typeface="Cambria Math" panose="02040503050406030204" pitchFamily="18" charset="0"/>
                                </a:rPr>
                              </m:ctrlPr>
                            </m:boxPr>
                            <m:e>
                              <m:r>
                                <a:rPr lang="it-IT" sz="1400" b="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823337" cy="501227"/>
                  </a:xfrm>
                  <a:prstGeom prst="rect">
                    <a:avLst/>
                  </a:prstGeom>
                  <a:blipFill>
                    <a:blip r:embed="rId7"/>
                    <a:stretch>
                      <a:fillRect b="-12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56635"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box>
                            <m:boxPr>
                              <m:ctrlPr>
                                <a:rPr lang="en-US" sz="1400" i="1" noProof="1" dirty="0" smtClean="0">
                                  <a:latin typeface="Cambria Math" panose="02040503050406030204" pitchFamily="18" charset="0"/>
                                </a:rPr>
                              </m:ctrlPr>
                            </m:boxPr>
                            <m:e>
                              <m:r>
                                <a:rPr lang="en-US" sz="140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56635" cy="442814"/>
                  </a:xfrm>
                  <a:prstGeom prst="rect">
                    <a:avLst/>
                  </a:prstGeom>
                  <a:blipFill>
                    <a:blip r:embed="rId8"/>
                    <a:stretch>
                      <a:fillRect l="-3468" t="-2778" b="-1388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547510"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8032"/>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a:t>
                </a:r>
              </a:p>
              <a:p>
                <a:r>
                  <a:rPr lang="en-US" sz="140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m:t>
                    </m:r>
                    <m:r>
                      <a:rPr lang="en-US" sz="1400" i="1" smtClean="0">
                        <a:latin typeface="Cambria Math" panose="02040503050406030204" pitchFamily="18" charset="0"/>
                        <a:ea typeface="Cambria Math" panose="02040503050406030204" pitchFamily="18" charset="0"/>
                      </a:rPr>
                      <m:t>1</m:t>
                    </m:r>
                  </m:oMath>
                </a14:m>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xmlns="">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8032"/>
              </a:xfrm>
              <a:prstGeom prst="rect">
                <a:avLst/>
              </a:prstGeom>
              <a:blipFill>
                <a:blip r:embed="rId9"/>
                <a:stretch>
                  <a:fillRect l="-427" b="-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867610"/>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it-IT" sz="1400" b="0" i="1" noProof="1" dirty="0" smtClean="0">
                                    <a:latin typeface="Cambria Math" panose="02040503050406030204" pitchFamily="18" charset="0"/>
                                  </a:rPr>
                                  <m:t>(</m:t>
                                </m:r>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m:t>
                            </m:r>
                            <m:r>
                              <a:rPr lang="it-IT" sz="1400" i="1" noProof="1" dirty="0">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endParaRPr lang="en-GB" sz="1400" dirty="0">
                  <a:latin typeface="Times New Roman" panose="02020603050405020304" pitchFamily="18" charset="0"/>
                  <a:cs typeface="Times New Roman" panose="02020603050405020304" pitchFamily="18" charset="0"/>
                </a:endParaRPr>
              </a:p>
              <a:p>
                <a:r>
                  <a:rPr lang="en-GB" sz="1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867610"/>
              </a:xfrm>
              <a:prstGeom prst="rect">
                <a:avLst/>
              </a:prstGeom>
              <a:blipFill>
                <a:blip r:embed="rId10"/>
                <a:stretch>
                  <a:fillRect l="-4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smtClean="0">
                          <a:latin typeface="Cambria Math" panose="02040503050406030204" pitchFamily="18" charset="0"/>
                        </a:rPr>
                        <m:t>&lt;</m:t>
                      </m:r>
                      <m:r>
                        <a:rPr lang="it-IT" sz="1400" b="0" i="1" smtClean="0">
                          <a:latin typeface="Cambria Math" panose="02040503050406030204" pitchFamily="18" charset="0"/>
                        </a:rPr>
                        <m:t>1</m:t>
                      </m:r>
                    </m:oMath>
                  </m:oMathPara>
                </a14:m>
                <a:endParaRPr lang="en-GB" dirty="0"/>
              </a:p>
            </p:txBody>
          </p:sp>
        </mc:Choice>
        <mc:Fallback xmlns="">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1070658"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10044418"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10044418" y="4897825"/>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560787" y="5374878"/>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64EE55BF-9035-4DB6-AEF3-B5BDD310D5D0}"/>
                  </a:ext>
                </a:extLst>
              </p:cNvPr>
              <p:cNvSpPr txBox="1"/>
              <p:nvPr/>
            </p:nvSpPr>
            <p:spPr>
              <a:xfrm>
                <a:off x="8498862" y="5220991"/>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noProof="1" dirty="0" smtClean="0">
                          <a:latin typeface="Cambria Math" panose="02040503050406030204" pitchFamily="18" charset="0"/>
                          <a:ea typeface="Cambria Math" panose="02040503050406030204" pitchFamily="18" charset="0"/>
                        </a:rPr>
                        <m:t>&gt;</m:t>
                      </m:r>
                      <m:r>
                        <a:rPr lang="it-IT" sz="1400" b="0" i="1" smtClean="0">
                          <a:latin typeface="Cambria Math" panose="02040503050406030204" pitchFamily="18" charset="0"/>
                        </a:rPr>
                        <m:t>1</m:t>
                      </m:r>
                    </m:oMath>
                  </m:oMathPara>
                </a14:m>
                <a:endParaRPr lang="en-GB" dirty="0"/>
              </a:p>
            </p:txBody>
          </p:sp>
        </mc:Choice>
        <mc:Fallback xmlns="">
          <p:sp>
            <p:nvSpPr>
              <p:cNvPr id="37" name="CasellaDiTesto 36">
                <a:extLst>
                  <a:ext uri="{FF2B5EF4-FFF2-40B4-BE49-F238E27FC236}">
                    <a16:creationId xmlns:a16="http://schemas.microsoft.com/office/drawing/2014/main" id="{64EE55BF-9035-4DB6-AEF3-B5BDD310D5D0}"/>
                  </a:ext>
                </a:extLst>
              </p:cNvPr>
              <p:cNvSpPr txBox="1">
                <a:spLocks noRot="1" noChangeAspect="1" noMove="1" noResize="1" noEditPoints="1" noAdjustHandles="1" noChangeArrowheads="1" noChangeShapeType="1" noTextEdit="1"/>
              </p:cNvSpPr>
              <p:nvPr/>
            </p:nvSpPr>
            <p:spPr>
              <a:xfrm>
                <a:off x="8498862" y="5220991"/>
                <a:ext cx="1070658" cy="307777"/>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Fitting COVID-19 data</a:t>
            </a:r>
          </a:p>
        </p:txBody>
      </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6"/>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7"/>
                <a:stretch>
                  <a:fillRect r="-12308"/>
                </a:stretch>
              </a:blipFill>
            </p:spPr>
            <p:txBody>
              <a:bodyPr/>
              <a:lstStyle/>
              <a:p>
                <a:r>
                  <a:rPr lang="en-GB">
                    <a:noFill/>
                  </a:rPr>
                  <a:t> </a:t>
                </a:r>
              </a:p>
            </p:txBody>
          </p:sp>
        </mc:Fallback>
      </mc:AlternateContent>
      <p:sp>
        <p:nvSpPr>
          <p:cNvPr id="40" name="CasellaDiTesto 39">
            <a:extLst>
              <a:ext uri="{FF2B5EF4-FFF2-40B4-BE49-F238E27FC236}">
                <a16:creationId xmlns:a16="http://schemas.microsoft.com/office/drawing/2014/main" id="{0EA8E2D6-BFD4-4DC6-B49A-82CE6C1DB7BD}"/>
              </a:ext>
            </a:extLst>
          </p:cNvPr>
          <p:cNvSpPr txBox="1"/>
          <p:nvPr/>
        </p:nvSpPr>
        <p:spPr>
          <a:xfrm>
            <a:off x="8214346" y="860179"/>
            <a:ext cx="1715184" cy="307777"/>
          </a:xfrm>
          <a:prstGeom prst="rect">
            <a:avLst/>
          </a:prstGeom>
          <a:noFill/>
        </p:spPr>
        <p:txBody>
          <a:bodyPr wrap="square" rtlCol="0">
            <a:spAutoFit/>
          </a:bodyPr>
          <a:lstStyle/>
          <a:p>
            <a:pPr algn="ctr"/>
            <a:r>
              <a:rPr lang="it-IT" sz="1400" b="1" noProof="1">
                <a:latin typeface="Times New Roman" panose="02020603050405020304" pitchFamily="18" charset="0"/>
                <a:cs typeface="Times New Roman" panose="02020603050405020304" pitchFamily="18" charset="0"/>
              </a:rPr>
              <a:t>model</a:t>
            </a:r>
          </a:p>
        </p:txBody>
      </p:sp>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9"/>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10"/>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11"/>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3356" y="3527740"/>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3356" y="3527740"/>
                <a:ext cx="397164" cy="24622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13"/>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14"/>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2232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22321"/>
                <a:ext cx="298781" cy="246221"/>
              </a:xfrm>
              <a:prstGeom prst="rect">
                <a:avLst/>
              </a:prstGeom>
              <a:blipFill>
                <a:blip r:embed="rId15"/>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22768" y="160706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22768" y="1607061"/>
                <a:ext cx="298781" cy="246221"/>
              </a:xfrm>
              <a:prstGeom prst="rect">
                <a:avLst/>
              </a:prstGeom>
              <a:blipFill>
                <a:blip r:embed="rId16"/>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uppo 5">
            <a:extLst>
              <a:ext uri="{FF2B5EF4-FFF2-40B4-BE49-F238E27FC236}">
                <a16:creationId xmlns:a16="http://schemas.microsoft.com/office/drawing/2014/main" id="{7D7CA8E7-06BE-4B64-BA88-6338AA12B986}"/>
              </a:ext>
            </a:extLst>
          </p:cNvPr>
          <p:cNvGrpSpPr/>
          <p:nvPr/>
        </p:nvGrpSpPr>
        <p:grpSpPr>
          <a:xfrm>
            <a:off x="590093" y="1019173"/>
            <a:ext cx="6390316" cy="4819653"/>
            <a:chOff x="524377" y="1198961"/>
            <a:chExt cx="6390316" cy="4819653"/>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844FF5B-E188-4FC1-B334-F4F3146BCAF0}"/>
                    </a:ext>
                  </a:extLst>
                </p:cNvPr>
                <p:cNvSpPr txBox="1"/>
                <p:nvPr/>
              </p:nvSpPr>
              <p:spPr>
                <a:xfrm>
                  <a:off x="524377" y="1198961"/>
                  <a:ext cx="6390316" cy="4819653"/>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 parametric Bayesian model with variables t</a:t>
                  </a:r>
                  <a:r>
                    <a:rPr lang="en-US" sz="1400" b="0" i="0" u="none" strike="noStrike" baseline="0" dirty="0">
                      <a:latin typeface="Times New Roman" panose="02020603050405020304" pitchFamily="18" charset="0"/>
                      <a:cs typeface="Times New Roman" panose="02020603050405020304" pitchFamily="18" charset="0"/>
                    </a:rPr>
                    <a: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endParaRPr lang="en-US" sz="1400" b="0" i="0" u="none" strike="noStrike" baseline="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Likelihoods:</a:t>
                  </a:r>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
                                <m:func>
                                  <m:func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m:t>
                                    </m:r>
                                    <m:d>
                                      <m:d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4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4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it-IT" sz="14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e>
                            </m:eqArr>
                          </m:e>
                        </m:d>
                      </m:oMath>
                    </m:oMathPara>
                  </a14:m>
                  <a:endParaRPr lang="en-US" sz="1400" dirty="0">
                    <a:solidFill>
                      <a:srgbClr val="FF0000"/>
                    </a:solidFill>
                    <a:latin typeface="Times New Roman" panose="02020603050405020304" pitchFamily="18" charset="0"/>
                    <a:cs typeface="Times New Roman" panose="02020603050405020304" pitchFamily="18" charset="0"/>
                  </a:endParaRPr>
                </a:p>
                <a:p>
                  <a:pPr lvl="0">
                    <a:defRPr/>
                  </a:pPr>
                  <a:endParaRPr lang="en-US" sz="14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a:p>
                  <a:pPr lvl="0">
                    <a:defRPr/>
                  </a:pP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where:</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𝑐</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day in which any confinement measure was applied</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endParaRPr lang="en-US" sz="1400" dirty="0">
                    <a:solidFill>
                      <a:srgbClr val="FF000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Priors:</a:t>
                  </a:r>
                </a:p>
                <a:p>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0, 1</m:t>
                          </m:r>
                        </m:e>
                      </m:d>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0.01, 0.01</m:t>
                          </m:r>
                        </m:e>
                      </m:d>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0, 1</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0.01, 0.01</m:t>
                          </m:r>
                        </m:e>
                      </m:d>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4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4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0, 5</m:t>
                            </m:r>
                          </m:e>
                        </m:d>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24377" y="1198961"/>
                  <a:ext cx="6390316" cy="4819653"/>
                </a:xfrm>
                <a:prstGeom prst="rect">
                  <a:avLst/>
                </a:prstGeom>
                <a:blipFill>
                  <a:blip r:embed="rId17"/>
                  <a:stretch>
                    <a:fillRect l="-286" t="-253" r="-9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CasellaDiTesto 61">
                  <a:extLst>
                    <a:ext uri="{FF2B5EF4-FFF2-40B4-BE49-F238E27FC236}">
                      <a16:creationId xmlns:a16="http://schemas.microsoft.com/office/drawing/2014/main" id="{300D58B3-084B-46B0-ABBD-3493F372D72E}"/>
                    </a:ext>
                  </a:extLst>
                </p:cNvPr>
                <p:cNvSpPr txBox="1"/>
                <p:nvPr/>
              </p:nvSpPr>
              <p:spPr>
                <a:xfrm>
                  <a:off x="5227858" y="2338244"/>
                  <a:ext cx="109822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&lt;</m:t>
                        </m:r>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GB" dirty="0"/>
                </a:p>
              </p:txBody>
            </p:sp>
          </mc:Choice>
          <mc:Fallback xmlns="">
            <p:sp>
              <p:nvSpPr>
                <p:cNvPr id="62" name="CasellaDiTesto 61">
                  <a:extLst>
                    <a:ext uri="{FF2B5EF4-FFF2-40B4-BE49-F238E27FC236}">
                      <a16:creationId xmlns:a16="http://schemas.microsoft.com/office/drawing/2014/main" id="{300D58B3-084B-46B0-ABBD-3493F372D72E}"/>
                    </a:ext>
                  </a:extLst>
                </p:cNvPr>
                <p:cNvSpPr txBox="1">
                  <a:spLocks noRot="1" noChangeAspect="1" noMove="1" noResize="1" noEditPoints="1" noAdjustHandles="1" noChangeArrowheads="1" noChangeShapeType="1" noTextEdit="1"/>
                </p:cNvSpPr>
                <p:nvPr/>
              </p:nvSpPr>
              <p:spPr>
                <a:xfrm>
                  <a:off x="5227858" y="2338244"/>
                  <a:ext cx="1098222"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CasellaDiTesto 63">
                  <a:extLst>
                    <a:ext uri="{FF2B5EF4-FFF2-40B4-BE49-F238E27FC236}">
                      <a16:creationId xmlns:a16="http://schemas.microsoft.com/office/drawing/2014/main" id="{D7D5B911-C27E-4410-B113-A9C8380FCFC1}"/>
                    </a:ext>
                  </a:extLst>
                </p:cNvPr>
                <p:cNvSpPr txBox="1"/>
                <p:nvPr/>
              </p:nvSpPr>
              <p:spPr>
                <a:xfrm>
                  <a:off x="5221846" y="2578418"/>
                  <a:ext cx="749430"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𝑐</m:t>
                            </m:r>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4" name="CasellaDiTesto 63">
                  <a:extLst>
                    <a:ext uri="{FF2B5EF4-FFF2-40B4-BE49-F238E27FC236}">
                      <a16:creationId xmlns:a16="http://schemas.microsoft.com/office/drawing/2014/main" id="{D7D5B911-C27E-4410-B113-A9C8380FCFC1}"/>
                    </a:ext>
                  </a:extLst>
                </p:cNvPr>
                <p:cNvSpPr txBox="1">
                  <a:spLocks noRot="1" noChangeAspect="1" noMove="1" noResize="1" noEditPoints="1" noAdjustHandles="1" noChangeArrowheads="1" noChangeShapeType="1" noTextEdit="1"/>
                </p:cNvSpPr>
                <p:nvPr/>
              </p:nvSpPr>
              <p:spPr>
                <a:xfrm>
                  <a:off x="5221846" y="2578418"/>
                  <a:ext cx="749430"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CasellaDiTesto 65">
                  <a:extLst>
                    <a:ext uri="{FF2B5EF4-FFF2-40B4-BE49-F238E27FC236}">
                      <a16:creationId xmlns:a16="http://schemas.microsoft.com/office/drawing/2014/main" id="{0E39DD84-DFED-4797-BD2C-A7EE9306017C}"/>
                    </a:ext>
                  </a:extLst>
                </p:cNvPr>
                <p:cNvSpPr txBox="1"/>
                <p:nvPr/>
              </p:nvSpPr>
              <p:spPr>
                <a:xfrm>
                  <a:off x="5232801" y="2851930"/>
                  <a:ext cx="824845" cy="327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&gt;</m:t>
                        </m:r>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e>
                              <m:sub>
                                <m:r>
                                  <a:rPr kumimoji="0" lang="it-IT"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sub>
                        </m:sSub>
                        <m:r>
                          <m:rPr>
                            <m:nor/>
                          </m:rPr>
                          <a:rPr kumimoji="0" lang="it-IT" sz="1400" b="0" i="0" u="none" strike="noStrike" kern="1200" cap="none" spc="0" normalizeH="0" baseline="0" noProof="0" dirty="0" smtClean="0">
                            <a:ln>
                              <a:noFill/>
                            </a:ln>
                            <a:solidFill>
                              <a:prstClr val="black"/>
                            </a:solidFill>
                            <a:effectLst/>
                            <a:uLnTx/>
                            <a:uFillTx/>
                            <a:latin typeface="Calibri" panose="020F0502020204030204"/>
                            <a:ea typeface="+mn-ea"/>
                            <a:cs typeface="+mn-cs"/>
                          </a:rPr>
                          <m:t>,</m:t>
                        </m:r>
                      </m:oMath>
                    </m:oMathPara>
                  </a14:m>
                  <a:endParaRPr lang="en-GB" dirty="0"/>
                </a:p>
              </p:txBody>
            </p:sp>
          </mc:Choice>
          <mc:Fallback xmlns="">
            <p:sp>
              <p:nvSpPr>
                <p:cNvPr id="66" name="CasellaDiTesto 65">
                  <a:extLst>
                    <a:ext uri="{FF2B5EF4-FFF2-40B4-BE49-F238E27FC236}">
                      <a16:creationId xmlns:a16="http://schemas.microsoft.com/office/drawing/2014/main" id="{0E39DD84-DFED-4797-BD2C-A7EE9306017C}"/>
                    </a:ext>
                  </a:extLst>
                </p:cNvPr>
                <p:cNvSpPr txBox="1">
                  <a:spLocks noRot="1" noChangeAspect="1" noMove="1" noResize="1" noEditPoints="1" noAdjustHandles="1" noChangeArrowheads="1" noChangeShapeType="1" noTextEdit="1"/>
                </p:cNvSpPr>
                <p:nvPr/>
              </p:nvSpPr>
              <p:spPr>
                <a:xfrm>
                  <a:off x="5232801" y="2851930"/>
                  <a:ext cx="824845" cy="327397"/>
                </a:xfrm>
                <a:prstGeom prst="rect">
                  <a:avLst/>
                </a:prstGeom>
                <a:blipFill>
                  <a:blip r:embed="rId20"/>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02BFAF89-63A9-4F99-AB5A-1142D558A20C}"/>
                  </a:ext>
                </a:extLst>
              </p:cNvPr>
              <p:cNvSpPr txBox="1"/>
              <p:nvPr/>
            </p:nvSpPr>
            <p:spPr>
              <a:xfrm>
                <a:off x="903302" y="776289"/>
                <a:ext cx="10718247" cy="5217710"/>
              </a:xfrm>
              <a:prstGeom prst="rect">
                <a:avLst/>
              </a:prstGeom>
              <a:noFill/>
            </p:spPr>
            <p:txBody>
              <a:bodyPr wrap="square" rtlCol="0">
                <a:spAutoFit/>
              </a:bodyPr>
              <a:lstStyle/>
              <a:p>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a set of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bar>
                      <m:bar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bar>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a:t>
                </a:r>
                <a:r>
                  <a:rPr lang="en-GB" sz="1400" dirty="0">
                    <a:latin typeface="Times New Roman" panose="02020603050405020304" pitchFamily="18" charset="0"/>
                    <a:cs typeface="Times New Roman" panose="02020603050405020304" pitchFamily="18" charset="0"/>
                  </a:rPr>
                  <a:t>he main aim of Gibbs sampling is to sample the posterior probability distribution. According to the Bayes' rule, a posterior probability density of a set of variables can be written </a:t>
                </a:r>
                <a:r>
                  <a:rPr lang="it-IT" sz="1400" dirty="0">
                    <a:latin typeface="Times New Roman" panose="02020603050405020304" pitchFamily="18" charset="0"/>
                    <a:cs typeface="Times New Roman" panose="02020603050405020304" pitchFamily="18" charset="0"/>
                  </a:rPr>
                  <a:t>as:</a:t>
                </a:r>
              </a:p>
              <a:p>
                <a:endParaRPr lang="it-IT" sz="1400" b="0" i="1" dirty="0">
                  <a:latin typeface="Cambria Math" panose="020405030504060302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r>
                                <a:rPr lang="it-IT" sz="1400" b="0" i="1" smtClean="0">
                                  <a:latin typeface="Cambria Math" panose="02040503050406030204" pitchFamily="18" charset="0"/>
                                  <a:cs typeface="Times New Roman" panose="02020603050405020304" pitchFamily="18" charset="0"/>
                                </a:rPr>
                                <m:t>+1</m:t>
                              </m:r>
                            </m:sub>
                          </m:sSub>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m:t>
                          </m:r>
                          <m:sSub>
                            <m:sSubPr>
                              <m:ctrlPr>
                                <a:rPr lang="it-IT" sz="1400" b="0" i="1" smtClean="0">
                                  <a:latin typeface="Cambria Math" panose="02040503050406030204" pitchFamily="18" charset="0"/>
                                  <a:cs typeface="Times New Roman" panose="02020603050405020304" pitchFamily="18" charset="0"/>
                                </a:rPr>
                              </m:ctrlPr>
                            </m:sSubPr>
                            <m:e>
                              <m:r>
                                <a:rPr lang="it-IT" sz="1400" b="0" i="1" smtClean="0">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 </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r>
                        <a:rPr lang="it-IT" sz="1400" b="0" i="1" smtClean="0">
                          <a:latin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b="0" i="1" smtClean="0">
                              <a:latin typeface="Cambria Math" panose="02040503050406030204" pitchFamily="18" charset="0"/>
                              <a:cs typeface="Times New Roman" panose="02020603050405020304" pitchFamily="18" charset="0"/>
                            </a:rPr>
                            <m:t>|</m:t>
                          </m:r>
                          <m:bar>
                            <m:barPr>
                              <m:ctrlPr>
                                <a:rPr lang="it-IT" sz="1400" b="0" i="1" smtClean="0">
                                  <a:latin typeface="Cambria Math" panose="02040503050406030204" pitchFamily="18" charset="0"/>
                                  <a:cs typeface="Times New Roman" panose="02020603050405020304" pitchFamily="18" charset="0"/>
                                </a:rPr>
                              </m:ctrlPr>
                            </m:barPr>
                            <m:e>
                              <m:r>
                                <a:rPr lang="it-IT" sz="1400" b="0" i="1" smtClean="0">
                                  <a:latin typeface="Cambria Math" panose="02040503050406030204" pitchFamily="18" charset="0"/>
                                  <a:cs typeface="Times New Roman" panose="02020603050405020304" pitchFamily="18" charset="0"/>
                                </a:rPr>
                                <m:t>𝑦</m:t>
                              </m:r>
                            </m:e>
                          </m:bar>
                        </m:e>
                      </m:d>
                    </m:oMath>
                  </m:oMathPara>
                </a14:m>
                <a:endParaRPr lang="en-US" sz="1400" dirty="0">
                  <a:latin typeface="Times New Roman" panose="02020603050405020304" pitchFamily="18" charset="0"/>
                  <a:cs typeface="Times New Roman" panose="02020603050405020304" pitchFamily="18" charset="0"/>
                </a:endParaRPr>
              </a:p>
              <a:p>
                <a:pPr algn="ctr"/>
                <a:r>
                  <a:rPr lang="it-IT" sz="1400" dirty="0">
                    <a:cs typeface="Times New Roman" panose="02020603050405020304" pitchFamily="18" charset="0"/>
                  </a:rPr>
                  <a:t>(</a:t>
                </a:r>
                <a:r>
                  <a:rPr lang="it-IT" sz="1400" i="1" dirty="0">
                    <a:latin typeface="Times New Roman" panose="02020603050405020304" pitchFamily="18" charset="0"/>
                    <a:cs typeface="Times New Roman" panose="02020603050405020304" pitchFamily="18" charset="0"/>
                  </a:rPr>
                  <a:t>Full conditional</a:t>
                </a:r>
                <a:r>
                  <a:rPr lang="it-IT" sz="1400" dirty="0">
                    <a:latin typeface="Times New Roman" panose="02020603050405020304" pitchFamily="18" charset="0"/>
                    <a:cs typeface="Times New Roman" panose="02020603050405020304" pitchFamily="18" charset="0"/>
                  </a:rPr>
                  <a:t> of </a:t>
                </a:r>
                <a14:m>
                  <m:oMath xmlns:m="http://schemas.openxmlformats.org/officeDocument/2006/math">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b="0" i="1" smtClean="0">
                            <a:latin typeface="Cambria Math" panose="02040503050406030204" pitchFamily="18" charset="0"/>
                            <a:cs typeface="Times New Roman" panose="02020603050405020304" pitchFamily="18" charset="0"/>
                          </a:rPr>
                          <m:t>𝑗</m:t>
                        </m:r>
                      </m:sub>
                    </m:sSub>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m:t>
                    </m:r>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 </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r>
                      <a:rPr lang="it-IT" sz="1400" b="0" i="1" smtClean="0">
                        <a:latin typeface="Cambria Math" panose="02040503050406030204" pitchFamily="18" charset="0"/>
                        <a:cs typeface="Times New Roman" panose="02020603050405020304" pitchFamily="18" charset="0"/>
                      </a:rPr>
                      <m:t>=</m:t>
                    </m:r>
                    <m:f>
                      <m:fPr>
                        <m:ctrlPr>
                          <a:rPr lang="it-IT" sz="1400" b="0" i="1" smtClean="0">
                            <a:latin typeface="Cambria Math" panose="02040503050406030204" pitchFamily="18" charset="0"/>
                            <a:cs typeface="Times New Roman" panose="02020603050405020304" pitchFamily="18" charset="0"/>
                          </a:rPr>
                        </m:ctrlPr>
                      </m:fPr>
                      <m:num>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num>
                      <m:den>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𝑗</m:t>
                                </m:r>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den>
                    </m:f>
                    <m:r>
                      <a:rPr lang="it-IT" sz="14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it-IT" sz="1400" dirty="0">
                    <a:cs typeface="Times New Roman" panose="02020603050405020304" pitchFamily="18" charset="0"/>
                  </a:rPr>
                  <a:t> </a:t>
                </a:r>
                <a14:m>
                  <m:oMath xmlns:m="http://schemas.openxmlformats.org/officeDocument/2006/math">
                    <m:r>
                      <a:rPr lang="it-IT" sz="1400" i="1">
                        <a:latin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1</m:t>
                            </m:r>
                          </m:sub>
                        </m:sSub>
                        <m:r>
                          <a:rPr lang="it-IT" sz="1400" i="1">
                            <a:latin typeface="Cambria Math" panose="02040503050406030204" pitchFamily="18" charset="0"/>
                            <a:cs typeface="Times New Roman" panose="02020603050405020304" pitchFamily="18" charset="0"/>
                          </a:rPr>
                          <m:t>,…,</m:t>
                        </m:r>
                        <m:sSub>
                          <m:sSubPr>
                            <m:ctrlPr>
                              <a:rPr lang="it-IT" sz="1400" i="1">
                                <a:latin typeface="Cambria Math" panose="02040503050406030204" pitchFamily="18" charset="0"/>
                                <a:cs typeface="Times New Roman" panose="02020603050405020304" pitchFamily="18" charset="0"/>
                              </a:rPr>
                            </m:ctrlPr>
                          </m:sSubPr>
                          <m:e>
                            <m:r>
                              <a:rPr lang="it-IT" sz="1400" i="1">
                                <a:latin typeface="Cambria Math" panose="02040503050406030204" pitchFamily="18" charset="0"/>
                                <a:cs typeface="Times New Roman" panose="02020603050405020304" pitchFamily="18" charset="0"/>
                              </a:rPr>
                              <m:t>𝜃</m:t>
                            </m:r>
                          </m:e>
                          <m:sub>
                            <m:r>
                              <a:rPr lang="it-IT" sz="1400" i="1">
                                <a:latin typeface="Cambria Math" panose="02040503050406030204" pitchFamily="18" charset="0"/>
                                <a:cs typeface="Times New Roman" panose="02020603050405020304" pitchFamily="18" charset="0"/>
                              </a:rPr>
                              <m:t>𝑛</m:t>
                            </m:r>
                          </m:sub>
                        </m:sSub>
                        <m:r>
                          <a:rPr lang="it-IT" sz="1400" i="1">
                            <a:latin typeface="Cambria Math" panose="02040503050406030204" pitchFamily="18" charset="0"/>
                            <a:cs typeface="Times New Roman" panose="02020603050405020304" pitchFamily="18" charset="0"/>
                          </a:rPr>
                          <m:t>|</m:t>
                        </m:r>
                        <m:bar>
                          <m:barPr>
                            <m:ctrlPr>
                              <a:rPr lang="it-IT" sz="1400" i="1">
                                <a:latin typeface="Cambria Math" panose="02040503050406030204" pitchFamily="18" charset="0"/>
                                <a:cs typeface="Times New Roman" panose="02020603050405020304" pitchFamily="18" charset="0"/>
                              </a:rPr>
                            </m:ctrlPr>
                          </m:barPr>
                          <m:e>
                            <m:r>
                              <a:rPr lang="it-IT" sz="1400" i="1">
                                <a:latin typeface="Cambria Math" panose="02040503050406030204" pitchFamily="18" charset="0"/>
                                <a:cs typeface="Times New Roman" panose="02020603050405020304" pitchFamily="18" charset="0"/>
                              </a:rPr>
                              <m:t>𝑦</m:t>
                            </m:r>
                          </m:e>
                        </m:bar>
                      </m:e>
                    </m:d>
                  </m:oMath>
                </a14:m>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The posterior probability distribution is </a:t>
                </a:r>
                <a14:m>
                  <m:oMath xmlns:m="http://schemas.openxmlformats.org/officeDocument/2006/math">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e>
                        <m:bar>
                          <m:barPr>
                            <m:ctrlPr>
                              <a:rPr lang="it-IT"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the algorithm samples from this function based on the formulae of the full conditionals. The algorithm consist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b="0" i="1" smtClean="0">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(0)</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i.e. sample from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r>
                          <a:rPr lang="en-GB" sz="1400" i="1" smtClean="0">
                            <a:latin typeface="Cambria Math" panose="02040503050406030204" pitchFamily="18" charset="0"/>
                            <a:ea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ctr"/>
                <a:r>
                  <a:rPr lang="en-GB" dirty="0">
                    <a:latin typeface="Times New Roman" panose="02020603050405020304" pitchFamily="18" charset="0"/>
                    <a:ea typeface="Cambria Math" panose="02040503050406030204" pitchFamily="18" charset="0"/>
                    <a:cs typeface="Times New Roman" panose="02020603050405020304" pitchFamily="18" charset="0"/>
                  </a:rPr>
                  <a:t>⋮</a:t>
                </a: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it-IT" sz="1400" b="0" i="1" smtClean="0">
                                <a:latin typeface="Cambria Math" panose="02040503050406030204" pitchFamily="18" charset="0"/>
                                <a:ea typeface="Cambria Math" panose="02040503050406030204" pitchFamily="18" charset="0"/>
                              </a:rPr>
                              <m:t>…,</m:t>
                            </m:r>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bar>
                          <m:bar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bar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bar>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all the previously updated values;</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(1)</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𝑛</m:t>
                            </m:r>
                          </m:sub>
                          <m:sup>
                            <m:r>
                              <a:rPr lang="it-IT" sz="1400" b="0" i="1" smtClean="0">
                                <a:latin typeface="Cambria Math" panose="02040503050406030204" pitchFamily="18" charset="0"/>
                                <a:ea typeface="Cambria Math" panose="02040503050406030204" pitchFamily="18" charset="0"/>
                              </a:rPr>
                              <m:t>(1)</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2</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𝑀</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M steps.</a:t>
                </a:r>
                <a:endParaRPr lang="en-US" sz="1400" dirty="0">
                  <a:latin typeface="Times New Roman" panose="02020603050405020304" pitchFamily="18" charset="0"/>
                  <a:cs typeface="Times New Roman" panose="02020603050405020304" pitchFamily="18" charset="0"/>
                </a:endParaRPr>
              </a:p>
            </p:txBody>
          </p:sp>
        </mc:Choice>
        <mc:Fallback>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903302" y="776289"/>
                <a:ext cx="10718247" cy="5217710"/>
              </a:xfrm>
              <a:prstGeom prst="rect">
                <a:avLst/>
              </a:prstGeom>
              <a:blipFill>
                <a:blip r:embed="rId2"/>
                <a:stretch>
                  <a:fillRect l="-171" t="-117" r="-398" b="-350"/>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a:t>
            </a:r>
          </a:p>
        </p:txBody>
      </p:sp>
      <p:pic>
        <p:nvPicPr>
          <p:cNvPr id="3" name="Immagine 2">
            <a:extLst>
              <a:ext uri="{FF2B5EF4-FFF2-40B4-BE49-F238E27FC236}">
                <a16:creationId xmlns:a16="http://schemas.microsoft.com/office/drawing/2014/main" id="{99221B7F-999E-42C2-A299-2CEF696D4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31" y="776289"/>
            <a:ext cx="5669369" cy="5669369"/>
          </a:xfrm>
          <a:prstGeom prst="rect">
            <a:avLst/>
          </a:prstGeom>
        </p:spPr>
      </p:pic>
      <mc:AlternateContent xmlns:mc="http://schemas.openxmlformats.org/markup-compatibility/2006" xmlns:a14="http://schemas.microsoft.com/office/drawing/2010/main">
        <mc:Choice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1699990271"/>
                  </p:ext>
                </p:extLst>
              </p:nvPr>
            </p:nvGraphicFramePr>
            <p:xfrm>
              <a:off x="6390804" y="29336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0.242±0.002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0.029±0.002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0.047±0.003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0.006±0.006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0.056±0.007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xmlns="">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1699990271"/>
                  </p:ext>
                </p:extLst>
              </p:nvPr>
            </p:nvGraphicFramePr>
            <p:xfrm>
              <a:off x="6390804" y="2933629"/>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3279" r="-61333" b="-700000"/>
                          </a:stretch>
                        </a:blipFill>
                      </a:tcPr>
                    </a:tc>
                    <a:tc>
                      <a:txBody>
                        <a:bodyPr/>
                        <a:lstStyle/>
                        <a:p>
                          <a:endParaRPr lang="en-US"/>
                        </a:p>
                      </a:txBody>
                      <a:tcPr>
                        <a:blipFill>
                          <a:blip r:embed="rId3"/>
                          <a:stretch>
                            <a:fillRect l="-302985" t="-10327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3279" r="-201667" b="-600000"/>
                          </a:stretch>
                        </a:blipFill>
                      </a:tcPr>
                    </a:tc>
                    <a:tc>
                      <a:txBody>
                        <a:bodyPr/>
                        <a:lstStyle/>
                        <a:p>
                          <a:endParaRPr lang="en-US"/>
                        </a:p>
                      </a:txBody>
                      <a:tcPr>
                        <a:blipFill>
                          <a:blip r:embed="rId3"/>
                          <a:stretch>
                            <a:fillRect l="-80444" t="-203279" r="-61333" b="-600000"/>
                          </a:stretch>
                        </a:blipFill>
                      </a:tcPr>
                    </a:tc>
                    <a:tc>
                      <a:txBody>
                        <a:bodyPr/>
                        <a:lstStyle/>
                        <a:p>
                          <a:endParaRPr lang="en-US"/>
                        </a:p>
                      </a:txBody>
                      <a:tcPr>
                        <a:blipFill>
                          <a:blip r:embed="rId3"/>
                          <a:stretch>
                            <a:fillRect l="-302985" t="-20327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7179" r="-201667" b="-369231"/>
                          </a:stretch>
                        </a:blipFill>
                      </a:tcPr>
                    </a:tc>
                    <a:tc>
                      <a:txBody>
                        <a:bodyPr/>
                        <a:lstStyle/>
                        <a:p>
                          <a:endParaRPr lang="en-US"/>
                        </a:p>
                      </a:txBody>
                      <a:tcPr>
                        <a:blipFill>
                          <a:blip r:embed="rId3"/>
                          <a:stretch>
                            <a:fillRect l="-80444" t="-237179" r="-61333" b="-369231"/>
                          </a:stretch>
                        </a:blipFill>
                      </a:tcPr>
                    </a:tc>
                    <a:tc>
                      <a:txBody>
                        <a:bodyPr/>
                        <a:lstStyle/>
                        <a:p>
                          <a:endParaRPr lang="en-US"/>
                        </a:p>
                      </a:txBody>
                      <a:tcPr>
                        <a:blipFill>
                          <a:blip r:embed="rId3"/>
                          <a:stretch>
                            <a:fillRect l="-302985" t="-237179"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1558" r="-61333" b="-274026"/>
                          </a:stretch>
                        </a:blipFill>
                      </a:tcPr>
                    </a:tc>
                    <a:tc>
                      <a:txBody>
                        <a:bodyPr/>
                        <a:lstStyle/>
                        <a:p>
                          <a:endParaRPr lang="en-US"/>
                        </a:p>
                      </a:txBody>
                      <a:tcPr>
                        <a:blipFill>
                          <a:blip r:embed="rId3"/>
                          <a:stretch>
                            <a:fillRect l="-302985" t="-341558"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5897" r="-61333" b="-170513"/>
                          </a:stretch>
                        </a:blipFill>
                      </a:tcPr>
                    </a:tc>
                    <a:tc>
                      <a:txBody>
                        <a:bodyPr/>
                        <a:lstStyle/>
                        <a:p>
                          <a:endParaRPr lang="en-US"/>
                        </a:p>
                      </a:txBody>
                      <a:tcPr>
                        <a:blipFill>
                          <a:blip r:embed="rId3"/>
                          <a:stretch>
                            <a:fillRect l="-302985" t="-435897"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7143" r="-201667" b="-90000"/>
                          </a:stretch>
                        </a:blipFill>
                      </a:tcPr>
                    </a:tc>
                    <a:tc>
                      <a:txBody>
                        <a:bodyPr/>
                        <a:lstStyle/>
                        <a:p>
                          <a:endParaRPr lang="en-US"/>
                        </a:p>
                      </a:txBody>
                      <a:tcPr>
                        <a:blipFill>
                          <a:blip r:embed="rId3"/>
                          <a:stretch>
                            <a:fillRect l="-80444" t="-597143" r="-61333" b="-90000"/>
                          </a:stretch>
                        </a:blipFill>
                      </a:tcPr>
                    </a:tc>
                    <a:tc>
                      <a:txBody>
                        <a:bodyPr/>
                        <a:lstStyle/>
                        <a:p>
                          <a:endParaRPr lang="en-US"/>
                        </a:p>
                      </a:txBody>
                      <a:tcPr>
                        <a:blipFill>
                          <a:blip r:embed="rId3"/>
                          <a:stretch>
                            <a:fillRect l="-302985" t="-597143"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800000" r="-201667" b="-3279"/>
                          </a:stretch>
                        </a:blipFill>
                      </a:tcPr>
                    </a:tc>
                    <a:tc>
                      <a:txBody>
                        <a:bodyPr/>
                        <a:lstStyle/>
                        <a:p>
                          <a:endParaRPr lang="en-US"/>
                        </a:p>
                      </a:txBody>
                      <a:tcPr>
                        <a:blipFill>
                          <a:blip r:embed="rId3"/>
                          <a:stretch>
                            <a:fillRect l="-80444" t="-800000" r="-61333" b="-3279"/>
                          </a:stretch>
                        </a:blipFill>
                      </a:tcPr>
                    </a:tc>
                    <a:tc>
                      <a:txBody>
                        <a:bodyPr/>
                        <a:lstStyle/>
                        <a:p>
                          <a:endParaRPr lang="en-US"/>
                        </a:p>
                      </a:txBody>
                      <a:tcPr>
                        <a:blipFill>
                          <a:blip r:embed="rId3"/>
                          <a:stretch>
                            <a:fillRect l="-302985" t="-800000"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5600090" cy="20374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 (</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execution time </a:t>
                </a:r>
                <a14:m>
                  <m:oMath xmlns:m="http://schemas.openxmlformats.org/officeDocument/2006/math">
                    <m:r>
                      <a:rPr kumimoji="0" lang="en-US" sz="14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oMath>
                </a14:m>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1 minute</a:t>
                </a:r>
                <a:r>
                  <a:rPr lang="en-GB" sz="1400" b="0" i="0" strike="noStrike" baseline="0" dirty="0">
                    <a:latin typeface="Times New Roman" panose="02020603050405020304" pitchFamily="18" charset="0"/>
                    <a:cs typeface="Times New Roman" panose="02020603050405020304" pitchFamily="18" charset="0"/>
                  </a:rPr>
                  <a:t>),</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endPar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5600090" cy="2037481"/>
              </a:xfrm>
              <a:prstGeom prst="rect">
                <a:avLst/>
              </a:prstGeom>
              <a:blipFill>
                <a:blip r:embed="rId4"/>
                <a:stretch>
                  <a:fillRect l="-326" t="-299" b="-20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46C43B32-3504-4438-B14D-13B6160401EA}"/>
                  </a:ext>
                </a:extLst>
              </p:cNvPr>
              <p:cNvSpPr txBox="1"/>
              <p:nvPr/>
            </p:nvSpPr>
            <p:spPr>
              <a:xfrm>
                <a:off x="9817967" y="2754311"/>
                <a:ext cx="2172927" cy="3564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ad>
                      <m:radPr>
                        <m:degHide m:val="on"/>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radPr>
                      <m:deg/>
                      <m:e>
                        <m:f>
                          <m:fPr>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num>
                          <m:den>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den>
                        </m:f>
                      </m:e>
                    </m:rad>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a:t>
                </a:r>
                <a:r>
                  <a:rPr lang="it-IT" sz="1400" noProof="1">
                    <a:solidFill>
                      <a:prstClr val="black"/>
                    </a:solidFill>
                    <a:latin typeface="Times New Roman" panose="02020603050405020304" pitchFamily="18" charset="0"/>
                    <a:cs typeface="Times New Roman" panose="02020603050405020304" pitchFamily="18" charset="0"/>
                  </a:rPr>
                  <a:t>s</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the </a:t>
                </a:r>
                <a:r>
                  <a:rPr kumimoji="0" lang="it-IT" sz="1400" b="1"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potential reduction factor</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variance of all the</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chains mixed</a:t>
                </a:r>
              </a:p>
              <a:p>
                <a:pPr marR="0" lvl="0" algn="l" defTabSz="914400" rtl="0" eaLnBrk="1" fontAlgn="auto" latinLnBrk="0" hangingPunct="1">
                  <a:lnSpc>
                    <a:spcPct val="100000"/>
                  </a:lnSpc>
                  <a:spcBef>
                    <a:spcPts val="0"/>
                  </a:spcBef>
                  <a:spcAft>
                    <a:spcPts val="0"/>
                  </a:spcAft>
                  <a:buClrTx/>
                  <a:buSzTx/>
                  <a:tabLst/>
                  <a:defRPr/>
                </a:pPr>
                <a:r>
                  <a:rPr lang="en-GB" sz="1400" noProof="1">
                    <a:solidFill>
                      <a:prstClr val="black"/>
                    </a:solidFill>
                    <a:latin typeface="Times New Roman" panose="02020603050405020304" pitchFamily="18" charset="0"/>
                    <a:cs typeface="Times New Roman" panose="02020603050405020304" pitchFamily="18" charset="0"/>
                  </a:rPr>
                  <a:t>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together,</a:t>
                </a:r>
                <a:endParaRPr kumimoji="0" lang="it-IT" sz="1400" b="0" i="1" u="none" strike="noStrike" kern="1200" cap="none" spc="0" normalizeH="0" baseline="0" noProof="1">
                  <a:ln>
                    <a:noFill/>
                  </a:ln>
                  <a:solidFill>
                    <a:prstClr val="black"/>
                  </a:solidFill>
                  <a:effectLst/>
                  <a:uLnTx/>
                  <a:uFillTx/>
                  <a:latin typeface="Cambria Math" panose="020405030504060302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average of within-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400" noProof="1">
                    <a:solidFill>
                      <a:prstClr val="black"/>
                    </a:solidFill>
                    <a:latin typeface="Times New Roman" panose="02020603050405020304" pitchFamily="18" charset="0"/>
                    <a:cs typeface="Times New Roman" panose="02020603050405020304" pitchFamily="18" charset="0"/>
                  </a:rPr>
                  <a:t>    </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chain</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variances.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Simulation are runned until</a:t>
                </a:r>
                <a:r>
                  <a:rPr kumimoji="0" lang="it-IT" sz="1400" b="0" i="0" u="none" strike="noStrike" kern="1200" cap="none" spc="0" normalizeH="0" baseline="0" noProof="1">
                    <a:ln>
                      <a:noFill/>
                    </a:ln>
                    <a:solidFill>
                      <a:prstClr val="black"/>
                    </a:solidFill>
                    <a:effectLst/>
                    <a:uLnTx/>
                    <a:uFillTx/>
                    <a:latin typeface="Calibri" panose="020F0502020204030204"/>
                    <a:ea typeface="+mn-ea"/>
                    <a:cs typeface="Times New Roman" panose="02020603050405020304" pitchFamily="18" charset="0"/>
                  </a:rPr>
                  <a:t> </a:t>
                </a: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for all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these parameters: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inhibition of infection propagation is achieved.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24" name="CasellaDiTesto 23">
                <a:extLst>
                  <a:ext uri="{FF2B5EF4-FFF2-40B4-BE49-F238E27FC236}">
                    <a16:creationId xmlns:a16="http://schemas.microsoft.com/office/drawing/2014/main" id="{46C43B32-3504-4438-B14D-13B6160401EA}"/>
                  </a:ext>
                </a:extLst>
              </p:cNvPr>
              <p:cNvSpPr txBox="1">
                <a:spLocks noRot="1" noChangeAspect="1" noMove="1" noResize="1" noEditPoints="1" noAdjustHandles="1" noChangeArrowheads="1" noChangeShapeType="1" noTextEdit="1"/>
              </p:cNvSpPr>
              <p:nvPr/>
            </p:nvSpPr>
            <p:spPr>
              <a:xfrm>
                <a:off x="9817967" y="2754311"/>
                <a:ext cx="2172927" cy="3564437"/>
              </a:xfrm>
              <a:prstGeom prst="rect">
                <a:avLst/>
              </a:prstGeom>
              <a:blipFill>
                <a:blip r:embed="rId5"/>
                <a:stretch>
                  <a:fillRect l="-843" b="-684"/>
                </a:stretch>
              </a:blipFill>
            </p:spPr>
            <p:txBody>
              <a:bodyPr/>
              <a:lstStyle/>
              <a:p>
                <a:r>
                  <a:rPr lang="en-GB">
                    <a:noFill/>
                  </a:rPr>
                  <a:t> </a:t>
                </a:r>
              </a:p>
            </p:txBody>
          </p:sp>
        </mc:Fallback>
      </mc:AlternateContent>
    </p:spTree>
    <p:extLst>
      <p:ext uri="{BB962C8B-B14F-4D97-AF65-F5344CB8AC3E}">
        <p14:creationId xmlns:p14="http://schemas.microsoft.com/office/powerpoint/2010/main" val="277518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D0CA7EC6-685D-49A4-9A80-C7F89E4071A9}"/>
                  </a:ext>
                </a:extLst>
              </p:cNvPr>
              <p:cNvSpPr txBox="1"/>
              <p:nvPr/>
            </p:nvSpPr>
            <p:spPr>
              <a:xfrm>
                <a:off x="6096000" y="3821363"/>
                <a:ext cx="5449875" cy="2238370"/>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the time in which the epidemic reaches the maximum, conditional on it actually occurring. Analytically:</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 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r>
                  <a:rPr lang="en-US" sz="1400" noProof="1">
                    <a:latin typeface="Times New Roman" panose="02020603050405020304" pitchFamily="18" charset="0"/>
                    <a:cs typeface="Times New Roman" panose="02020603050405020304" pitchFamily="18" charset="0"/>
                  </a:rPr>
                  <a:t>.</a:t>
                </a: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a:t>
                </a:r>
                <a:r>
                  <a:rPr lang="en-GB" sz="1400" i="1" noProof="1">
                    <a:latin typeface="Times New Roman" panose="02020603050405020304" pitchFamily="18" charset="0"/>
                    <a:cs typeface="Times New Roman" panose="02020603050405020304" pitchFamily="18" charset="0"/>
                  </a:rPr>
                  <a:t>Table 1</a:t>
                </a:r>
                <a:r>
                  <a:rPr lang="en-GB" sz="1400" noProof="1">
                    <a:latin typeface="Times New Roman" panose="02020603050405020304" pitchFamily="18" charset="0"/>
                    <a:cs typeface="Times New Roman" panose="02020603050405020304" pitchFamily="18" charset="0"/>
                  </a:rPr>
                  <a:t>, confinement measures succeed at inhibiting the epidemic—which is the effect sought— in 53% of cases, while in 47% of cases they inhibiting its expansion.</a:t>
                </a:r>
              </a:p>
            </p:txBody>
          </p:sp>
        </mc:Choice>
        <mc:Fallback xmlns="">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6096000" y="3821363"/>
                <a:ext cx="5449875" cy="2238370"/>
              </a:xfrm>
              <a:prstGeom prst="rect">
                <a:avLst/>
              </a:prstGeom>
              <a:blipFill>
                <a:blip r:embed="rId2"/>
                <a:stretch>
                  <a:fillRect l="-2013" t="-2452" r="-1230" b="-4087"/>
                </a:stretch>
              </a:blipFill>
            </p:spPr>
            <p:txBody>
              <a:bodyPr/>
              <a:lstStyle/>
              <a:p>
                <a:r>
                  <a:rPr lang="en-GB">
                    <a:noFill/>
                  </a:rPr>
                  <a:t> </a:t>
                </a:r>
              </a:p>
            </p:txBody>
          </p:sp>
        </mc:Fallback>
      </mc:AlternateContent>
      <p:pic>
        <p:nvPicPr>
          <p:cNvPr id="6" name="Immagine 5">
            <a:extLst>
              <a:ext uri="{FF2B5EF4-FFF2-40B4-BE49-F238E27FC236}">
                <a16:creationId xmlns:a16="http://schemas.microsoft.com/office/drawing/2014/main" id="{AD6697C4-90D1-403B-8795-F901F999B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92" y="3435972"/>
            <a:ext cx="6283392" cy="3141696"/>
          </a:xfrm>
          <a:prstGeom prst="rect">
            <a:avLst/>
          </a:prstGeom>
        </p:spPr>
      </p:pic>
      <p:grpSp>
        <p:nvGrpSpPr>
          <p:cNvPr id="13" name="Gruppo 12">
            <a:extLst>
              <a:ext uri="{FF2B5EF4-FFF2-40B4-BE49-F238E27FC236}">
                <a16:creationId xmlns:a16="http://schemas.microsoft.com/office/drawing/2014/main" id="{B0ED5FD8-A69C-40FA-90F2-DC9A216FA867}"/>
              </a:ext>
            </a:extLst>
          </p:cNvPr>
          <p:cNvGrpSpPr/>
          <p:nvPr/>
        </p:nvGrpSpPr>
        <p:grpSpPr>
          <a:xfrm>
            <a:off x="-49198" y="621775"/>
            <a:ext cx="6210300" cy="3105150"/>
            <a:chOff x="5981701" y="542323"/>
            <a:chExt cx="6210300" cy="3105150"/>
          </a:xfrm>
        </p:grpSpPr>
        <p:pic>
          <p:nvPicPr>
            <p:cNvPr id="14" name="Immagine 13" descr="Immagine che contiene testo, via&#10;&#10;Descrizione generata automaticamente">
              <a:extLst>
                <a:ext uri="{FF2B5EF4-FFF2-40B4-BE49-F238E27FC236}">
                  <a16:creationId xmlns:a16="http://schemas.microsoft.com/office/drawing/2014/main" id="{ABF31818-A895-4F31-96FB-44495032C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701" y="542323"/>
              <a:ext cx="6210300" cy="3105150"/>
            </a:xfrm>
            <a:prstGeom prst="rect">
              <a:avLst/>
            </a:prstGeom>
          </p:spPr>
        </p:pic>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457FCABB-9DDE-4FCB-BFDA-ACDC1EE9EA2F}"/>
                    </a:ext>
                  </a:extLst>
                </p:cNvPr>
                <p:cNvSpPr txBox="1"/>
                <p:nvPr/>
              </p:nvSpPr>
              <p:spPr>
                <a:xfrm>
                  <a:off x="8017161" y="241932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9</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15" name="CasellaDiTesto 14">
                  <a:extLst>
                    <a:ext uri="{FF2B5EF4-FFF2-40B4-BE49-F238E27FC236}">
                      <a16:creationId xmlns:a16="http://schemas.microsoft.com/office/drawing/2014/main" id="{457FCABB-9DDE-4FCB-BFDA-ACDC1EE9EA2F}"/>
                    </a:ext>
                  </a:extLst>
                </p:cNvPr>
                <p:cNvSpPr txBox="1">
                  <a:spLocks noRot="1" noChangeAspect="1" noMove="1" noResize="1" noEditPoints="1" noAdjustHandles="1" noChangeArrowheads="1" noChangeShapeType="1" noTextEdit="1"/>
                </p:cNvSpPr>
                <p:nvPr/>
              </p:nvSpPr>
              <p:spPr>
                <a:xfrm>
                  <a:off x="8017161" y="2419322"/>
                  <a:ext cx="974577" cy="556691"/>
                </a:xfrm>
                <a:prstGeom prst="rect">
                  <a:avLst/>
                </a:prstGeom>
                <a:blipFill>
                  <a:blip r:embed="rId5"/>
                  <a:stretch>
                    <a:fillRect/>
                  </a:stretch>
                </a:blipFill>
              </p:spPr>
              <p:txBody>
                <a:bodyPr/>
                <a:lstStyle/>
                <a:p>
                  <a:r>
                    <a:rPr lang="en-GB">
                      <a:noFill/>
                    </a:rPr>
                    <a:t> </a:t>
                  </a:r>
                </a:p>
              </p:txBody>
            </p:sp>
          </mc:Fallback>
        </mc:AlternateContent>
        <p:cxnSp>
          <p:nvCxnSpPr>
            <p:cNvPr id="16" name="Connettore 2 15">
              <a:extLst>
                <a:ext uri="{FF2B5EF4-FFF2-40B4-BE49-F238E27FC236}">
                  <a16:creationId xmlns:a16="http://schemas.microsoft.com/office/drawing/2014/main" id="{A926B90D-0E90-4032-9D11-B05458DAB10E}"/>
                </a:ext>
              </a:extLst>
            </p:cNvPr>
            <p:cNvCxnSpPr>
              <a:cxnSpLocks/>
            </p:cNvCxnSpPr>
            <p:nvPr/>
          </p:nvCxnSpPr>
          <p:spPr>
            <a:xfrm flipH="1" flipV="1">
              <a:off x="7688012" y="2419324"/>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ttangolo con angoli arrotondati 16">
              <a:extLst>
                <a:ext uri="{FF2B5EF4-FFF2-40B4-BE49-F238E27FC236}">
                  <a16:creationId xmlns:a16="http://schemas.microsoft.com/office/drawing/2014/main" id="{52E5C97D-C89F-4A64-97C8-4055BDE6010B}"/>
                </a:ext>
              </a:extLst>
            </p:cNvPr>
            <p:cNvSpPr/>
            <p:nvPr/>
          </p:nvSpPr>
          <p:spPr>
            <a:xfrm>
              <a:off x="8059491" y="241932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ttore 2 17">
              <a:extLst>
                <a:ext uri="{FF2B5EF4-FFF2-40B4-BE49-F238E27FC236}">
                  <a16:creationId xmlns:a16="http://schemas.microsoft.com/office/drawing/2014/main" id="{740BBAEC-1009-4873-9E27-0C7F0347E2A2}"/>
                </a:ext>
              </a:extLst>
            </p:cNvPr>
            <p:cNvCxnSpPr>
              <a:cxnSpLocks/>
            </p:cNvCxnSpPr>
            <p:nvPr/>
          </p:nvCxnSpPr>
          <p:spPr>
            <a:xfrm flipV="1">
              <a:off x="9652635" y="1200954"/>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CasellaDiTesto 18">
              <a:extLst>
                <a:ext uri="{FF2B5EF4-FFF2-40B4-BE49-F238E27FC236}">
                  <a16:creationId xmlns:a16="http://schemas.microsoft.com/office/drawing/2014/main" id="{71C7E5BF-69BA-4833-82A9-B3A2C15D6BA5}"/>
                </a:ext>
              </a:extLst>
            </p:cNvPr>
            <p:cNvSpPr txBox="1"/>
            <p:nvPr/>
          </p:nvSpPr>
          <p:spPr>
            <a:xfrm rot="20717697">
              <a:off x="9386247" y="855729"/>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Exponential growth</a:t>
              </a:r>
            </a:p>
          </p:txBody>
        </p:sp>
        <p:cxnSp>
          <p:nvCxnSpPr>
            <p:cNvPr id="20" name="Connettore 2 19">
              <a:extLst>
                <a:ext uri="{FF2B5EF4-FFF2-40B4-BE49-F238E27FC236}">
                  <a16:creationId xmlns:a16="http://schemas.microsoft.com/office/drawing/2014/main" id="{C2E8728C-3F0B-4BAC-8CD3-4810B90D3B0E}"/>
                </a:ext>
              </a:extLst>
            </p:cNvPr>
            <p:cNvCxnSpPr>
              <a:cxnSpLocks/>
            </p:cNvCxnSpPr>
            <p:nvPr/>
          </p:nvCxnSpPr>
          <p:spPr>
            <a:xfrm flipV="1">
              <a:off x="9671472" y="1646913"/>
              <a:ext cx="7280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CasellaDiTesto 20">
              <a:extLst>
                <a:ext uri="{FF2B5EF4-FFF2-40B4-BE49-F238E27FC236}">
                  <a16:creationId xmlns:a16="http://schemas.microsoft.com/office/drawing/2014/main" id="{E0D6A560-88B4-4EE8-ADDC-007525AD446E}"/>
                </a:ext>
              </a:extLst>
            </p:cNvPr>
            <p:cNvSpPr txBox="1"/>
            <p:nvPr/>
          </p:nvSpPr>
          <p:spPr>
            <a:xfrm>
              <a:off x="9518921" y="1657484"/>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Controlled epidemic</a:t>
              </a:r>
            </a:p>
          </p:txBody>
        </p:sp>
        <p:cxnSp>
          <p:nvCxnSpPr>
            <p:cNvPr id="22" name="Connettore 2 21">
              <a:extLst>
                <a:ext uri="{FF2B5EF4-FFF2-40B4-BE49-F238E27FC236}">
                  <a16:creationId xmlns:a16="http://schemas.microsoft.com/office/drawing/2014/main" id="{90E0AC76-874A-46F2-BDC1-EC215E430CFA}"/>
                </a:ext>
              </a:extLst>
            </p:cNvPr>
            <p:cNvCxnSpPr>
              <a:cxnSpLocks/>
            </p:cNvCxnSpPr>
            <p:nvPr/>
          </p:nvCxnSpPr>
          <p:spPr>
            <a:xfrm flipH="1" flipV="1">
              <a:off x="8896596" y="1707729"/>
              <a:ext cx="380507" cy="749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F71327DF-34B4-4751-BCA3-8F41792DF1F6}"/>
                    </a:ext>
                  </a:extLst>
                </p:cNvPr>
                <p:cNvSpPr txBox="1"/>
                <p:nvPr/>
              </p:nvSpPr>
              <p:spPr>
                <a:xfrm>
                  <a:off x="9192208" y="2398706"/>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noProof="1" smtClean="0">
                            <a:latin typeface="Cambria Math" panose="02040503050406030204" pitchFamily="18" charset="0"/>
                            <a:cs typeface="Times New Roman" panose="02020603050405020304" pitchFamily="18" charset="0"/>
                          </a:rPr>
                          <m:t>01/04/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F71327DF-34B4-4751-BCA3-8F41792DF1F6}"/>
                    </a:ext>
                  </a:extLst>
                </p:cNvPr>
                <p:cNvSpPr txBox="1">
                  <a:spLocks noRot="1" noChangeAspect="1" noMove="1" noResize="1" noEditPoints="1" noAdjustHandles="1" noChangeArrowheads="1" noChangeShapeType="1" noTextEdit="1"/>
                </p:cNvSpPr>
                <p:nvPr/>
              </p:nvSpPr>
              <p:spPr>
                <a:xfrm>
                  <a:off x="9192208" y="2398706"/>
                  <a:ext cx="909025" cy="246221"/>
                </a:xfrm>
                <a:prstGeom prst="rect">
                  <a:avLst/>
                </a:prstGeom>
                <a:blipFill>
                  <a:blip r:embed="rId6"/>
                  <a:stretch>
                    <a:fillRect b="-2500"/>
                  </a:stretch>
                </a:blipFill>
              </p:spPr>
              <p:txBody>
                <a:bodyPr/>
                <a:lstStyle/>
                <a:p>
                  <a:r>
                    <a:rPr lang="en-GB">
                      <a:noFill/>
                    </a:rPr>
                    <a:t> </a:t>
                  </a:r>
                </a:p>
              </p:txBody>
            </p:sp>
          </mc:Fallback>
        </mc:AlternateContent>
        <p:sp>
          <p:nvSpPr>
            <p:cNvPr id="24" name="Rettangolo con angoli arrotondati 23">
              <a:extLst>
                <a:ext uri="{FF2B5EF4-FFF2-40B4-BE49-F238E27FC236}">
                  <a16:creationId xmlns:a16="http://schemas.microsoft.com/office/drawing/2014/main" id="{9003D712-F488-4B25-91A6-59E5AC234ADB}"/>
                </a:ext>
              </a:extLst>
            </p:cNvPr>
            <p:cNvSpPr/>
            <p:nvPr/>
          </p:nvSpPr>
          <p:spPr>
            <a:xfrm>
              <a:off x="9283104" y="2392757"/>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5" name="Immagine 24">
            <a:extLst>
              <a:ext uri="{FF2B5EF4-FFF2-40B4-BE49-F238E27FC236}">
                <a16:creationId xmlns:a16="http://schemas.microsoft.com/office/drawing/2014/main" id="{322BBB07-6015-48D4-B54B-22B347F5BA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576" y="621775"/>
            <a:ext cx="6210299" cy="3105150"/>
          </a:xfrm>
          <a:prstGeom prst="rect">
            <a:avLst/>
          </a:prstGeom>
        </p:spPr>
      </p:pic>
    </p:spTree>
    <p:extLst>
      <p:ext uri="{BB962C8B-B14F-4D97-AF65-F5344CB8AC3E}">
        <p14:creationId xmlns:p14="http://schemas.microsoft.com/office/powerpoint/2010/main" val="268404983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4723</TotalTime>
  <Words>1377</Words>
  <Application>Microsoft Office PowerPoint</Application>
  <PresentationFormat>Widescreen</PresentationFormat>
  <Paragraphs>229</Paragraphs>
  <Slides>17</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17</vt:i4>
      </vt:variant>
    </vt:vector>
  </HeadingPairs>
  <TitlesOfParts>
    <vt:vector size="23" baseType="lpstr">
      <vt:lpstr>Arial</vt:lpstr>
      <vt:lpstr>Calibri</vt:lpstr>
      <vt:lpstr>Calibri Light</vt:lpstr>
      <vt:lpstr>Cambria Math</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Fitting COVID-19 data</vt:lpstr>
      <vt:lpstr>Gibbs sampler algorithm</vt:lpstr>
      <vt:lpstr>Fit results: before peak</vt:lpstr>
      <vt:lpstr>Fit results: before peak</vt:lpstr>
      <vt:lpstr>Fit results: until peak </vt:lpstr>
      <vt:lpstr>Fit results: until peak </vt:lpstr>
      <vt:lpstr>Results: first wave on other countries</vt:lpstr>
      <vt:lpstr>Conclusion</vt:lpstr>
      <vt:lpstr>References</vt:lpstr>
      <vt:lpstr>Presentazione standard di PowerPoint</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135</cp:revision>
  <dcterms:created xsi:type="dcterms:W3CDTF">2020-08-28T16:59:16Z</dcterms:created>
  <dcterms:modified xsi:type="dcterms:W3CDTF">2021-07-19T17:25:02Z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